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8" r:id="rId2"/>
    <p:sldMasterId id="2147483680" r:id="rId3"/>
    <p:sldMasterId id="2147483694" r:id="rId4"/>
    <p:sldMasterId id="2147483735" r:id="rId5"/>
  </p:sldMasterIdLst>
  <p:notesMasterIdLst>
    <p:notesMasterId r:id="rId22"/>
  </p:notesMasterIdLst>
  <p:handoutMasterIdLst>
    <p:handoutMasterId r:id="rId23"/>
  </p:handoutMasterIdLst>
  <p:sldIdLst>
    <p:sldId id="456" r:id="rId6"/>
    <p:sldId id="505" r:id="rId7"/>
    <p:sldId id="529" r:id="rId8"/>
    <p:sldId id="564" r:id="rId9"/>
    <p:sldId id="558" r:id="rId10"/>
    <p:sldId id="556" r:id="rId11"/>
    <p:sldId id="562" r:id="rId12"/>
    <p:sldId id="541" r:id="rId13"/>
    <p:sldId id="565" r:id="rId14"/>
    <p:sldId id="543" r:id="rId15"/>
    <p:sldId id="559" r:id="rId16"/>
    <p:sldId id="560" r:id="rId17"/>
    <p:sldId id="566" r:id="rId18"/>
    <p:sldId id="567" r:id="rId19"/>
    <p:sldId id="547" r:id="rId20"/>
    <p:sldId id="532"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653">
          <p15:clr>
            <a:srgbClr val="A4A3A4"/>
          </p15:clr>
        </p15:guide>
        <p15:guide id="3" orient="horz" pos="3932">
          <p15:clr>
            <a:srgbClr val="A4A3A4"/>
          </p15:clr>
        </p15:guide>
        <p15:guide id="4" pos="2881">
          <p15:clr>
            <a:srgbClr val="A4A3A4"/>
          </p15:clr>
        </p15:guide>
        <p15:guide id="5" pos="292">
          <p15:clr>
            <a:srgbClr val="A4A3A4"/>
          </p15:clr>
        </p15:guide>
        <p15:guide id="6" pos="5502">
          <p15:clr>
            <a:srgbClr val="A4A3A4"/>
          </p15:clr>
        </p15:guide>
        <p15:guide id="7" pos="1438">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H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6868"/>
    <a:srgbClr val="6D6D6D"/>
    <a:srgbClr val="717171"/>
    <a:srgbClr val="131313"/>
    <a:srgbClr val="606060"/>
    <a:srgbClr val="FF00FF"/>
    <a:srgbClr val="FF0090"/>
    <a:srgbClr val="FF0066"/>
    <a:srgbClr val="80808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91" autoAdjust="0"/>
    <p:restoredTop sz="95405" autoAdjust="0"/>
  </p:normalViewPr>
  <p:slideViewPr>
    <p:cSldViewPr snapToGrid="0" snapToObjects="1" showGuides="1">
      <p:cViewPr varScale="1">
        <p:scale>
          <a:sx n="86" d="100"/>
          <a:sy n="86" d="100"/>
        </p:scale>
        <p:origin x="509" y="58"/>
      </p:cViewPr>
      <p:guideLst>
        <p:guide orient="horz" pos="2160"/>
        <p:guide orient="horz" pos="653"/>
        <p:guide orient="horz" pos="3932"/>
        <p:guide pos="2881"/>
        <p:guide pos="292"/>
        <p:guide pos="5502"/>
        <p:guide pos="143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niel.mori\Desktop\Cuadros%20Ox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niel.mori\Desktop\Cuadros%20Ox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PE" dirty="0"/>
              <a:t>INVERSIONES POR AÑO*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'Inversiones OxI'!$C$4:$C$12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'Inversiones OxI'!$D$4:$D$12</c:f>
              <c:numCache>
                <c:formatCode>0.0</c:formatCode>
                <c:ptCount val="9"/>
                <c:pt idx="0">
                  <c:v>5.9989654100000003</c:v>
                </c:pt>
                <c:pt idx="1">
                  <c:v>10.291096090000002</c:v>
                </c:pt>
                <c:pt idx="2">
                  <c:v>288.64644571999997</c:v>
                </c:pt>
                <c:pt idx="3">
                  <c:v>182.70842693999998</c:v>
                </c:pt>
                <c:pt idx="4">
                  <c:v>539.09519007499989</c:v>
                </c:pt>
                <c:pt idx="5">
                  <c:v>674.05840927999998</c:v>
                </c:pt>
                <c:pt idx="6">
                  <c:v>330.42334150099987</c:v>
                </c:pt>
                <c:pt idx="7">
                  <c:v>728.89735250999979</c:v>
                </c:pt>
                <c:pt idx="8">
                  <c:v>628.59199652999985</c:v>
                </c:pt>
              </c:numCache>
            </c:numRef>
          </c:val>
          <c:extLst xmlns:c16r2="http://schemas.microsoft.com/office/drawing/2015/06/chart">
            <c:ext xmlns:c16="http://schemas.microsoft.com/office/drawing/2014/chart" uri="{C3380CC4-5D6E-409C-BE32-E72D297353CC}">
              <c16:uniqueId val="{00000000-9470-43C9-9221-F9C1E8FC9512}"/>
            </c:ext>
          </c:extLst>
        </c:ser>
        <c:dLbls>
          <c:showLegendKey val="0"/>
          <c:showVal val="0"/>
          <c:showCatName val="0"/>
          <c:showSerName val="0"/>
          <c:showPercent val="0"/>
          <c:showBubbleSize val="0"/>
        </c:dLbls>
        <c:gapWidth val="219"/>
        <c:overlap val="-27"/>
        <c:axId val="115932504"/>
        <c:axId val="197129936"/>
      </c:barChart>
      <c:catAx>
        <c:axId val="115932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97129936"/>
        <c:crosses val="autoZero"/>
        <c:auto val="1"/>
        <c:lblAlgn val="ctr"/>
        <c:lblOffset val="100"/>
        <c:noMultiLvlLbl val="0"/>
      </c:catAx>
      <c:valAx>
        <c:axId val="1971299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1593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r>
              <a:rPr lang="es-PE" dirty="0"/>
              <a:t>INVERSIONES POR REGIONES*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dLbls>
            <c:dLbl>
              <c:idx val="9"/>
              <c:layout>
                <c:manualLayout>
                  <c:x val="-5.6649274770332294E-17"/>
                  <c:y val="-1.111159961319384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D78-40DC-824B-5631DCAB6209}"/>
                </c:ext>
                <c:ext xmlns:c15="http://schemas.microsoft.com/office/drawing/2012/chart" uri="{CE6537A1-D6FC-4f65-9D91-7224C49458BB}">
                  <c15:layout/>
                </c:ext>
              </c:extLst>
            </c:dLbl>
            <c:dLbl>
              <c:idx val="10"/>
              <c:layout>
                <c:manualLayout>
                  <c:x val="1.544998068752414E-3"/>
                  <c:y val="1.388949951649230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D78-40DC-824B-5631DCAB6209}"/>
                </c:ext>
                <c:ext xmlns:c15="http://schemas.microsoft.com/office/drawing/2012/chart" uri="{CE6537A1-D6FC-4f65-9D91-7224C49458BB}">
                  <c15:layout/>
                </c:ext>
              </c:extLst>
            </c:dLbl>
            <c:dLbl>
              <c:idx val="14"/>
              <c:layout>
                <c:manualLayout>
                  <c:x val="-1.1329854954066459E-16"/>
                  <c:y val="-1.944529932308932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D78-40DC-824B-5631DCAB620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P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'Ranking x Región'!$C$3:$C$26</c:f>
              <c:strCache>
                <c:ptCount val="24"/>
                <c:pt idx="0">
                  <c:v>AREQUIPA</c:v>
                </c:pt>
                <c:pt idx="1">
                  <c:v>PIURA</c:v>
                </c:pt>
                <c:pt idx="2">
                  <c:v>ANCASH</c:v>
                </c:pt>
                <c:pt idx="3">
                  <c:v>CUSCO</c:v>
                </c:pt>
                <c:pt idx="4">
                  <c:v>TACNA</c:v>
                </c:pt>
                <c:pt idx="5">
                  <c:v>ICA</c:v>
                </c:pt>
                <c:pt idx="6">
                  <c:v>LA LIBERTAD</c:v>
                </c:pt>
                <c:pt idx="7">
                  <c:v>MOQUEGUA</c:v>
                </c:pt>
                <c:pt idx="8">
                  <c:v>LIMA</c:v>
                </c:pt>
                <c:pt idx="9">
                  <c:v>PASCO</c:v>
                </c:pt>
                <c:pt idx="10">
                  <c:v>PUNO</c:v>
                </c:pt>
                <c:pt idx="11">
                  <c:v>LORETO</c:v>
                </c:pt>
                <c:pt idx="12">
                  <c:v>JUNÍN</c:v>
                </c:pt>
                <c:pt idx="13">
                  <c:v>CAJAMARCA</c:v>
                </c:pt>
                <c:pt idx="14">
                  <c:v>HUÁNUCO</c:v>
                </c:pt>
                <c:pt idx="15">
                  <c:v>LAMBAYEQUE</c:v>
                </c:pt>
                <c:pt idx="16">
                  <c:v>UCAYALI</c:v>
                </c:pt>
                <c:pt idx="17">
                  <c:v>HUANCAVELICA</c:v>
                </c:pt>
                <c:pt idx="18">
                  <c:v>AYACUCHO</c:v>
                </c:pt>
                <c:pt idx="19">
                  <c:v>AMAZONAS</c:v>
                </c:pt>
                <c:pt idx="20">
                  <c:v>APURIMAC</c:v>
                </c:pt>
                <c:pt idx="21">
                  <c:v>MADRE DE DIOS</c:v>
                </c:pt>
                <c:pt idx="22">
                  <c:v>SAN MARTÍN</c:v>
                </c:pt>
                <c:pt idx="23">
                  <c:v>TUMBES</c:v>
                </c:pt>
              </c:strCache>
            </c:strRef>
          </c:cat>
          <c:val>
            <c:numRef>
              <c:f>'Ranking x Región'!$D$3:$D$26</c:f>
              <c:numCache>
                <c:formatCode>0.0</c:formatCode>
                <c:ptCount val="24"/>
                <c:pt idx="0">
                  <c:v>492.41922549000014</c:v>
                </c:pt>
                <c:pt idx="1">
                  <c:v>480.40655083522103</c:v>
                </c:pt>
                <c:pt idx="2">
                  <c:v>365.07651129999999</c:v>
                </c:pt>
                <c:pt idx="3">
                  <c:v>296.91450950999996</c:v>
                </c:pt>
                <c:pt idx="4">
                  <c:v>255.30972944999996</c:v>
                </c:pt>
                <c:pt idx="5">
                  <c:v>209.7860269</c:v>
                </c:pt>
                <c:pt idx="6">
                  <c:v>205.18623907299997</c:v>
                </c:pt>
                <c:pt idx="7">
                  <c:v>204.13326222000001</c:v>
                </c:pt>
                <c:pt idx="8">
                  <c:v>164.21987672799997</c:v>
                </c:pt>
                <c:pt idx="9">
                  <c:v>151.04284389</c:v>
                </c:pt>
                <c:pt idx="10">
                  <c:v>120.00485066</c:v>
                </c:pt>
                <c:pt idx="11">
                  <c:v>114.93973802999999</c:v>
                </c:pt>
                <c:pt idx="12">
                  <c:v>78.583371290000002</c:v>
                </c:pt>
                <c:pt idx="13">
                  <c:v>72.156931904999993</c:v>
                </c:pt>
                <c:pt idx="14">
                  <c:v>67.177160599999993</c:v>
                </c:pt>
                <c:pt idx="15">
                  <c:v>61.502943000000002</c:v>
                </c:pt>
                <c:pt idx="16">
                  <c:v>23.607033749999999</c:v>
                </c:pt>
                <c:pt idx="17">
                  <c:v>19.127076860000003</c:v>
                </c:pt>
                <c:pt idx="18">
                  <c:v>0.88212780000000002</c:v>
                </c:pt>
                <c:pt idx="19">
                  <c:v>0</c:v>
                </c:pt>
                <c:pt idx="20">
                  <c:v>0</c:v>
                </c:pt>
                <c:pt idx="21">
                  <c:v>0</c:v>
                </c:pt>
                <c:pt idx="22">
                  <c:v>0</c:v>
                </c:pt>
                <c:pt idx="23">
                  <c:v>0</c:v>
                </c:pt>
              </c:numCache>
            </c:numRef>
          </c:val>
          <c:extLst xmlns:c16r2="http://schemas.microsoft.com/office/drawing/2015/06/chart">
            <c:ext xmlns:c16="http://schemas.microsoft.com/office/drawing/2014/chart" uri="{C3380CC4-5D6E-409C-BE32-E72D297353CC}">
              <c16:uniqueId val="{00000003-4D78-40DC-824B-5631DCAB6209}"/>
            </c:ext>
          </c:extLst>
        </c:ser>
        <c:ser>
          <c:idx val="1"/>
          <c:order val="1"/>
          <c:spPr>
            <a:solidFill>
              <a:schemeClr val="accent2"/>
            </a:solidFill>
            <a:ln>
              <a:noFill/>
            </a:ln>
            <a:effectLst/>
          </c:spPr>
          <c:invertIfNegative val="0"/>
          <c:dLbls>
            <c:dLbl>
              <c:idx val="2"/>
              <c:layout/>
              <c:tx>
                <c:rich>
                  <a:bodyPr/>
                  <a:lstStyle/>
                  <a:p>
                    <a:r>
                      <a:rPr lang="en-US" dirty="0"/>
                      <a:t>1,032.9</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D78-40DC-824B-5631DCAB6209}"/>
                </c:ext>
                <c:ext xmlns:c15="http://schemas.microsoft.com/office/drawing/2012/chart" uri="{CE6537A1-D6FC-4f65-9D91-7224C49458BB}">
                  <c15:layout/>
                </c:ext>
              </c:extLst>
            </c:dLbl>
            <c:dLbl>
              <c:idx val="3"/>
              <c:layout/>
              <c:tx>
                <c:rich>
                  <a:bodyPr/>
                  <a:lstStyle/>
                  <a:p>
                    <a:r>
                      <a:rPr lang="en-US" dirty="0"/>
                      <a:t>4,330.9</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D78-40DC-824B-5631DCAB6209}"/>
                </c:ext>
                <c:ext xmlns:c15="http://schemas.microsoft.com/office/drawing/2012/chart" uri="{CE6537A1-D6FC-4f65-9D91-7224C49458BB}">
                  <c15:layout/>
                </c:ext>
              </c:extLst>
            </c:dLbl>
            <c:dLbl>
              <c:idx val="8"/>
              <c:layout/>
              <c:tx>
                <c:rich>
                  <a:bodyPr/>
                  <a:lstStyle/>
                  <a:p>
                    <a:r>
                      <a:rPr lang="en-US" dirty="0"/>
                      <a:t>1,651.8</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D78-40DC-824B-5631DCAB6209}"/>
                </c:ext>
                <c:ext xmlns:c15="http://schemas.microsoft.com/office/drawing/2012/chart" uri="{CE6537A1-D6FC-4f65-9D91-7224C49458BB}">
                  <c15:layout/>
                </c:ext>
              </c:extLst>
            </c:dLbl>
            <c:dLbl>
              <c:idx val="11"/>
              <c:layout>
                <c:manualLayout>
                  <c:x val="-5.6649274770332294E-17"/>
                  <c:y val="-8.3336997098954844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D78-40DC-824B-5631DCAB6209}"/>
                </c:ext>
                <c:ext xmlns:c15="http://schemas.microsoft.com/office/drawing/2012/chart" uri="{CE6537A1-D6FC-4f65-9D91-7224C49458BB}">
                  <c15:layout/>
                </c:ext>
              </c:extLst>
            </c:dLbl>
            <c:dLbl>
              <c:idx val="12"/>
              <c:layout>
                <c:manualLayout>
                  <c:x val="3.0899961375048281E-3"/>
                  <c:y val="-1.111159961319394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D78-40DC-824B-5631DCAB6209}"/>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P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'Ranking x Región'!$C$3:$C$26</c:f>
              <c:strCache>
                <c:ptCount val="24"/>
                <c:pt idx="0">
                  <c:v>AREQUIPA</c:v>
                </c:pt>
                <c:pt idx="1">
                  <c:v>PIURA</c:v>
                </c:pt>
                <c:pt idx="2">
                  <c:v>ANCASH</c:v>
                </c:pt>
                <c:pt idx="3">
                  <c:v>CUSCO</c:v>
                </c:pt>
                <c:pt idx="4">
                  <c:v>TACNA</c:v>
                </c:pt>
                <c:pt idx="5">
                  <c:v>ICA</c:v>
                </c:pt>
                <c:pt idx="6">
                  <c:v>LA LIBERTAD</c:v>
                </c:pt>
                <c:pt idx="7">
                  <c:v>MOQUEGUA</c:v>
                </c:pt>
                <c:pt idx="8">
                  <c:v>LIMA</c:v>
                </c:pt>
                <c:pt idx="9">
                  <c:v>PASCO</c:v>
                </c:pt>
                <c:pt idx="10">
                  <c:v>PUNO</c:v>
                </c:pt>
                <c:pt idx="11">
                  <c:v>LORETO</c:v>
                </c:pt>
                <c:pt idx="12">
                  <c:v>JUNÍN</c:v>
                </c:pt>
                <c:pt idx="13">
                  <c:v>CAJAMARCA</c:v>
                </c:pt>
                <c:pt idx="14">
                  <c:v>HUÁNUCO</c:v>
                </c:pt>
                <c:pt idx="15">
                  <c:v>LAMBAYEQUE</c:v>
                </c:pt>
                <c:pt idx="16">
                  <c:v>UCAYALI</c:v>
                </c:pt>
                <c:pt idx="17">
                  <c:v>HUANCAVELICA</c:v>
                </c:pt>
                <c:pt idx="18">
                  <c:v>AYACUCHO</c:v>
                </c:pt>
                <c:pt idx="19">
                  <c:v>AMAZONAS</c:v>
                </c:pt>
                <c:pt idx="20">
                  <c:v>APURIMAC</c:v>
                </c:pt>
                <c:pt idx="21">
                  <c:v>MADRE DE DIOS</c:v>
                </c:pt>
                <c:pt idx="22">
                  <c:v>SAN MARTÍN</c:v>
                </c:pt>
                <c:pt idx="23">
                  <c:v>TUMBES</c:v>
                </c:pt>
              </c:strCache>
            </c:strRef>
          </c:cat>
          <c:val>
            <c:numRef>
              <c:f>'Ranking x Región'!$E$3:$E$26</c:f>
              <c:numCache>
                <c:formatCode>_ * #,##0.0_ ;_ * \-#,##0.0_ ;_ * "-"??_ ;_ @_ </c:formatCode>
                <c:ptCount val="24"/>
                <c:pt idx="0">
                  <c:v>913.5</c:v>
                </c:pt>
                <c:pt idx="1">
                  <c:v>737.2</c:v>
                </c:pt>
                <c:pt idx="2">
                  <c:v>1000</c:v>
                </c:pt>
                <c:pt idx="3">
                  <c:v>2500</c:v>
                </c:pt>
                <c:pt idx="4">
                  <c:v>413.6</c:v>
                </c:pt>
                <c:pt idx="5">
                  <c:v>376.4</c:v>
                </c:pt>
                <c:pt idx="6">
                  <c:v>761.1</c:v>
                </c:pt>
                <c:pt idx="7">
                  <c:v>485.6</c:v>
                </c:pt>
                <c:pt idx="8">
                  <c:v>1300</c:v>
                </c:pt>
                <c:pt idx="9">
                  <c:v>108.9</c:v>
                </c:pt>
                <c:pt idx="10">
                  <c:v>296.7</c:v>
                </c:pt>
                <c:pt idx="11">
                  <c:v>160.80000000000001</c:v>
                </c:pt>
                <c:pt idx="12">
                  <c:v>146.30000000000001</c:v>
                </c:pt>
                <c:pt idx="13">
                  <c:v>725.2</c:v>
                </c:pt>
                <c:pt idx="14">
                  <c:v>60</c:v>
                </c:pt>
                <c:pt idx="15">
                  <c:v>0</c:v>
                </c:pt>
                <c:pt idx="16">
                  <c:v>268.5</c:v>
                </c:pt>
                <c:pt idx="17">
                  <c:v>355.8</c:v>
                </c:pt>
                <c:pt idx="18">
                  <c:v>232.4</c:v>
                </c:pt>
                <c:pt idx="19">
                  <c:v>0</c:v>
                </c:pt>
                <c:pt idx="20">
                  <c:v>109.1</c:v>
                </c:pt>
                <c:pt idx="21">
                  <c:v>1.4</c:v>
                </c:pt>
                <c:pt idx="22">
                  <c:v>5.0999999999999996</c:v>
                </c:pt>
                <c:pt idx="23">
                  <c:v>315</c:v>
                </c:pt>
              </c:numCache>
            </c:numRef>
          </c:val>
          <c:extLst xmlns:c16r2="http://schemas.microsoft.com/office/drawing/2015/06/chart">
            <c:ext xmlns:c16="http://schemas.microsoft.com/office/drawing/2014/chart" uri="{C3380CC4-5D6E-409C-BE32-E72D297353CC}">
              <c16:uniqueId val="{00000009-4D78-40DC-824B-5631DCAB6209}"/>
            </c:ext>
          </c:extLst>
        </c:ser>
        <c:dLbls>
          <c:dLblPos val="outEnd"/>
          <c:showLegendKey val="0"/>
          <c:showVal val="1"/>
          <c:showCatName val="0"/>
          <c:showSerName val="0"/>
          <c:showPercent val="0"/>
          <c:showBubbleSize val="0"/>
        </c:dLbls>
        <c:gapWidth val="219"/>
        <c:overlap val="-27"/>
        <c:axId val="197229648"/>
        <c:axId val="197818272"/>
      </c:barChart>
      <c:catAx>
        <c:axId val="19722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PE"/>
          </a:p>
        </c:txPr>
        <c:crossAx val="197818272"/>
        <c:crosses val="autoZero"/>
        <c:auto val="1"/>
        <c:lblAlgn val="ctr"/>
        <c:lblOffset val="100"/>
        <c:noMultiLvlLbl val="0"/>
      </c:catAx>
      <c:valAx>
        <c:axId val="19781827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s-PE"/>
          </a:p>
        </c:txPr>
        <c:crossAx val="19722964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2"/>
          </a:solidFill>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5A85089-C692-4DEA-AC49-04CF34D4FE14}" type="datetimeFigureOut">
              <a:rPr lang="en-GB" smtClean="0"/>
              <a:pPr/>
              <a:t>12/11/2017</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3A5C721-4BB5-4DB6-AD65-4BA2A62B05B6}" type="slidenum">
              <a:rPr lang="en-GB" smtClean="0"/>
              <a:pPr/>
              <a:t>‹#›</a:t>
            </a:fld>
            <a:endParaRPr lang="en-GB" dirty="0"/>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045EBA9-A28D-4849-BFEA-AA04F6A21B63}" type="datetimeFigureOut">
              <a:rPr lang="en-GB" smtClean="0"/>
              <a:pPr/>
              <a:t>12/11/2017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Qué duda cabe que OXI</a:t>
            </a:r>
            <a:r>
              <a:rPr lang="en-US" baseline="0" dirty="0"/>
              <a:t> es una historia de éxito en el Perú. Al punto que este regimen de contratación público privada “made in Perú” ha cruzado fronteras. No es poca cosa que haya sido replicado en países vecinos como Colombia por ejemplo. A la fecha, se han comprometidos inversiones por más de 3,300 millones y creemos que este es solo el inicio.</a:t>
            </a:r>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a:t>
            </a:fld>
            <a:endParaRPr lang="en-GB" dirty="0"/>
          </a:p>
        </p:txBody>
      </p:sp>
    </p:spTree>
    <p:extLst>
      <p:ext uri="{BB962C8B-B14F-4D97-AF65-F5344CB8AC3E}">
        <p14:creationId xmlns:p14="http://schemas.microsoft.com/office/powerpoint/2010/main" val="548976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    Si los</a:t>
            </a:r>
            <a:r>
              <a:rPr lang="es-PE" baseline="0" dirty="0"/>
              <a:t> perfiles, perfiles reforzados o, más aún, los expedientes técnicos de las obras que se requieren estuvieran listos, sería mucho más rápido la ejecución de las obras.</a:t>
            </a:r>
          </a:p>
          <a:p>
            <a:pPr marL="171450" indent="-171450">
              <a:buFontTx/>
              <a:buChar char="-"/>
            </a:pPr>
            <a:r>
              <a:rPr lang="es-PE" dirty="0"/>
              <a:t>Actualmente,</a:t>
            </a:r>
            <a:r>
              <a:rPr lang="es-PE" baseline="0" dirty="0"/>
              <a:t> el costo de estos estudios se recupera con el CIPRL en el caso que el proyecto no cuente ya con estos estudios realizados directamente por la entidad pública. </a:t>
            </a:r>
          </a:p>
          <a:p>
            <a:pPr marL="171450" indent="-171450">
              <a:buFontTx/>
              <a:buChar char="-"/>
            </a:pPr>
            <a:r>
              <a:rPr lang="es-PE" baseline="0" dirty="0"/>
              <a:t>Cuando los estudios han sido hechos por la entidad pública, si el privado invierte en su revisión, los costos no se recuperan.</a:t>
            </a:r>
          </a:p>
          <a:p>
            <a:pPr marL="171450" indent="-171450">
              <a:buFontTx/>
              <a:buChar char="-"/>
            </a:pPr>
            <a:r>
              <a:rPr lang="es-PE" baseline="0" dirty="0"/>
              <a:t>No obstante, es una realidad que muchos de estos estudios no ostentan la calidad esperada. Por ello, las empresas privadas que quieren invertir en el proyecto, que ya cuenta con estudios </a:t>
            </a:r>
            <a:r>
              <a:rPr lang="es-PE" baseline="0" dirty="0" smtClean="0"/>
              <a:t>hechos </a:t>
            </a:r>
            <a:r>
              <a:rPr lang="es-PE" baseline="0" dirty="0"/>
              <a:t>por la entidad pública, prefieren hacer estudios adicionales que si bien no van a poder recuperar vía el CIPRL, al menos les asegura la calidad de la obra. Otras empresas simplemente optan por no aceptar proyectos que ya cuenten con expedientes técnicos.</a:t>
            </a:r>
          </a:p>
          <a:p>
            <a:pPr marL="0" indent="0">
              <a:buFontTx/>
              <a:buNone/>
            </a:pPr>
            <a:r>
              <a:rPr lang="es-PE" baseline="0" dirty="0"/>
              <a:t>-  Por otro lado, el costo de los expedientes técnicos se recupera cuando éstos forman parte del PIP integral. Pero porqué no hacer mejor que las entidades públicas puedan concursar “Expedientes técnicos por impuestos” de manera independiente? Ello les permitiría tener ya los estudios previamente elaborados, de mayor calidad (ya que serían realizados por el sector privado) y con ello luego se podría lanzar la convocatoria para la obra en sí misma.</a:t>
            </a:r>
            <a:endParaRPr lang="es-P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2166736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s-PE" dirty="0"/>
              <a:t>Sólo las grandes empresas,</a:t>
            </a:r>
            <a:r>
              <a:rPr lang="es-PE" baseline="0" dirty="0"/>
              <a:t> que a la fecha son las que acceden a OxI, tienen los recursos para asumir los costos generales, administrativos o de financiamiento. Si éstos formasen parte del CIPRL, podría estar eliminándose una traba importante para que más empresas se sumen a OxI.</a:t>
            </a:r>
          </a:p>
          <a:p>
            <a:pPr marL="171450" indent="-171450">
              <a:buFontTx/>
              <a:buChar char="-"/>
            </a:pPr>
            <a:r>
              <a:rPr lang="es-PE" baseline="0" dirty="0"/>
              <a:t>Muchas empresas están en situación de pérdida tributaria. Si bien está latente la posibilidad de arrastrar el CIPRL o negociarlo, ello va a tener un costo. Por ello, ¿porqué no poder aplicar este crédito contra otras obligaciones tributarias? Es cierto que los recursos de OxI provienen de la distribución del canon y sobrecanon que a su vez se obtiene del IR pagado por las empresas ubicadas en las zonas de extracción de los recursos naturales. De ahí que lo más técnico es que los CIPRL se aplique contra el IR, pero ello no es un impedimento para que se tome la decisión política de poder aplicar OxI contra otros impuestos, si a la larga ello va a coadyuvar al cierre de la brecha de la infraestructura del país.</a:t>
            </a:r>
            <a:endParaRPr lang="es-P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112285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 El CIPRL electrónico debería ayudar mucho en</a:t>
            </a:r>
            <a:r>
              <a:rPr lang="es-PE" baseline="0" dirty="0"/>
              <a:t> este sentido.</a:t>
            </a:r>
            <a:endParaRPr lang="es-P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15</a:t>
            </a:fld>
            <a:endParaRPr lang="en-GB" dirty="0"/>
          </a:p>
        </p:txBody>
      </p:sp>
    </p:spTree>
    <p:extLst>
      <p:ext uri="{BB962C8B-B14F-4D97-AF65-F5344CB8AC3E}">
        <p14:creationId xmlns:p14="http://schemas.microsoft.com/office/powerpoint/2010/main" val="1833399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Si dejamos las frías estadísticas de los “millones de soles”, veamos a continuación cuál es la contribución real de OxI al Perú.</a:t>
            </a:r>
          </a:p>
        </p:txBody>
      </p:sp>
      <p:sp>
        <p:nvSpPr>
          <p:cNvPr id="4" name="Slide Number Placeholder 3"/>
          <p:cNvSpPr>
            <a:spLocks noGrp="1"/>
          </p:cNvSpPr>
          <p:nvPr>
            <p:ph type="sldNum" sz="quarter" idx="10"/>
          </p:nvPr>
        </p:nvSpPr>
        <p:spPr/>
        <p:txBody>
          <a:bodyPr/>
          <a:lstStyle/>
          <a:p>
            <a:fld id="{5B43D19E-BFDB-4C92-8EDD-32EDDA8F41DF}" type="slidenum">
              <a:rPr lang="en-GB" smtClean="0"/>
              <a:pPr/>
              <a:t>3</a:t>
            </a:fld>
            <a:endParaRPr lang="en-GB" dirty="0"/>
          </a:p>
        </p:txBody>
      </p:sp>
    </p:spTree>
    <p:extLst>
      <p:ext uri="{BB962C8B-B14F-4D97-AF65-F5344CB8AC3E}">
        <p14:creationId xmlns:p14="http://schemas.microsoft.com/office/powerpoint/2010/main" val="142247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¿Qué</a:t>
            </a:r>
            <a:r>
              <a:rPr lang="es-PE" baseline="0" dirty="0"/>
              <a:t> hace que OxI en nuestra opinión haya tenido estos resultados? Entre otras razones porque…</a:t>
            </a:r>
            <a:endParaRPr lang="es-P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1992295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Sin embargo, OxI no está cerca aún</a:t>
            </a:r>
            <a:r>
              <a:rPr lang="es-PE" baseline="0" dirty="0"/>
              <a:t> </a:t>
            </a:r>
            <a:r>
              <a:rPr lang="es-PE" dirty="0"/>
              <a:t>de alcanzar su verdadero potencial. Veamos algunos casos.</a:t>
            </a:r>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157750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 ¿Cuál es entonces el potencial de OxI?</a:t>
            </a:r>
          </a:p>
          <a:p>
            <a:pPr marL="0" marR="0" lvl="0" indent="0" algn="l" defTabSz="914400" rtl="0" eaLnBrk="1" fontAlgn="auto" latinLnBrk="0" hangingPunct="1">
              <a:lnSpc>
                <a:spcPct val="100000"/>
              </a:lnSpc>
              <a:spcBef>
                <a:spcPts val="0"/>
              </a:spcBef>
              <a:spcAft>
                <a:spcPts val="0"/>
              </a:spcAft>
              <a:buClrTx/>
              <a:buSzTx/>
              <a:buFontTx/>
              <a:buNone/>
              <a:tabLst/>
              <a:defRPr/>
            </a:pPr>
            <a:r>
              <a:rPr lang="es-PE" sz="1200" dirty="0"/>
              <a:t>- En lo que a la reconstrucción se</a:t>
            </a:r>
            <a:r>
              <a:rPr lang="es-PE" sz="1200" baseline="0" dirty="0"/>
              <a:t> refiere, a</a:t>
            </a:r>
            <a:r>
              <a:rPr lang="es-PE" sz="1200" dirty="0"/>
              <a:t> la fecha se han gestionado más de </a:t>
            </a:r>
            <a:r>
              <a:rPr lang="es-PE" sz="1200" u="sng" dirty="0"/>
              <a:t>1,300 millones de soles </a:t>
            </a:r>
            <a:r>
              <a:rPr lang="es-PE" sz="1200" dirty="0"/>
              <a:t>para atender las necesidades primarias de la reconstrucción y algunos proyectos en carreteras y agrícolas. Pero ninguno de estos proyectos se ha canalizado vía OxI.</a:t>
            </a:r>
          </a:p>
          <a:p>
            <a:endParaRPr lang="es-P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2791653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dirty="0"/>
          </a:p>
        </p:txBody>
      </p:sp>
    </p:spTree>
    <p:extLst>
      <p:ext uri="{BB962C8B-B14F-4D97-AF65-F5344CB8AC3E}">
        <p14:creationId xmlns:p14="http://schemas.microsoft.com/office/powerpoint/2010/main" val="381323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E" dirty="0"/>
              <a:t>- Seguramente</a:t>
            </a:r>
            <a:r>
              <a:rPr lang="es-PE" baseline="0" dirty="0"/>
              <a:t> esta historia de la falta de compromisos se revertirá prontamente, pero lo cierto es que a la fecha no hay inversiones comprometidas.</a:t>
            </a:r>
            <a:endParaRPr lang="es-P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9</a:t>
            </a:fld>
            <a:endParaRPr lang="en-GB" dirty="0"/>
          </a:p>
        </p:txBody>
      </p:sp>
    </p:spTree>
    <p:extLst>
      <p:ext uri="{BB962C8B-B14F-4D97-AF65-F5344CB8AC3E}">
        <p14:creationId xmlns:p14="http://schemas.microsoft.com/office/powerpoint/2010/main" val="905322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57175" algn="just"/>
            <a:r>
              <a:rPr lang="es-PE" sz="1200" dirty="0"/>
              <a:t>Elaboración de un “Plan de Difusión Nacional OxI” a todas las Entidades Públicas del país.</a:t>
            </a:r>
          </a:p>
          <a:p>
            <a:pPr indent="-257175" algn="just"/>
            <a:endParaRPr lang="es-PE" sz="1200" dirty="0"/>
          </a:p>
          <a:p>
            <a:pPr indent="-257175" algn="just"/>
            <a:r>
              <a:rPr lang="es-PE" sz="1200" dirty="0"/>
              <a:t>Este plan debería prever la coordinación de  Reuniones de Trabajo obligatorias a tres niveles:</a:t>
            </a:r>
          </a:p>
          <a:p>
            <a:pPr marL="85725" indent="0" algn="just">
              <a:buNone/>
            </a:pPr>
            <a:r>
              <a:rPr lang="es-PE" sz="1200" dirty="0"/>
              <a:t>	1. Gobiernos Regionales.</a:t>
            </a:r>
          </a:p>
          <a:p>
            <a:pPr marL="85725" indent="0" algn="just">
              <a:buNone/>
            </a:pPr>
            <a:r>
              <a:rPr lang="es-PE" sz="1200" dirty="0"/>
              <a:t>	2. Municipalidades Provinciales.</a:t>
            </a:r>
          </a:p>
          <a:p>
            <a:pPr marL="85725" indent="0" algn="just">
              <a:buNone/>
            </a:pPr>
            <a:r>
              <a:rPr lang="es-PE" sz="1200" dirty="0"/>
              <a:t>	3. Municipalidades Distritales.</a:t>
            </a:r>
          </a:p>
          <a:p>
            <a:pPr indent="-257175" algn="just"/>
            <a:endParaRPr lang="es-PE" sz="1200" dirty="0"/>
          </a:p>
          <a:p>
            <a:pPr indent="-257175" algn="just"/>
            <a:r>
              <a:rPr lang="es-PE" sz="1200" dirty="0"/>
              <a:t>Estas reuniones deben contar con la presencia del 100% de los titulares de  las Entidades Públicas convocadas</a:t>
            </a:r>
          </a:p>
          <a:p>
            <a:pPr indent="-257175" algn="just"/>
            <a:endParaRPr lang="es-PE" sz="1200" dirty="0"/>
          </a:p>
          <a:p>
            <a:pPr indent="-257175" algn="just"/>
            <a:r>
              <a:rPr lang="es-PE" sz="1200" dirty="0"/>
              <a:t>De esta forma, el mecanismo se hace conocido por todas las Entidades Públicas y se busca generar confianza sobre el mecanismo para promover la </a:t>
            </a:r>
            <a:r>
              <a:rPr lang="es-PE" sz="1200" u="sng" dirty="0"/>
              <a:t>Voluntad Política</a:t>
            </a:r>
            <a:r>
              <a:rPr lang="es-PE" sz="1200" dirty="0"/>
              <a:t> de dichas entidades.</a:t>
            </a:r>
            <a:endParaRPr lang="es-PE" sz="1200" u="sng" dirty="0"/>
          </a:p>
          <a:p>
            <a:endParaRPr lang="es-PE"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11</a:t>
            </a:fld>
            <a:endParaRPr lang="en-GB" dirty="0"/>
          </a:p>
        </p:txBody>
      </p:sp>
    </p:spTree>
    <p:extLst>
      <p:ext uri="{BB962C8B-B14F-4D97-AF65-F5344CB8AC3E}">
        <p14:creationId xmlns:p14="http://schemas.microsoft.com/office/powerpoint/2010/main" val="2083476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E" dirty="0"/>
              <a:t>Dotar de mayores recursos económicos y humanos a ProInversión para esta tarea.</a:t>
            </a:r>
          </a:p>
          <a:p>
            <a:endParaRPr lang="es-PE" dirty="0"/>
          </a:p>
          <a:p>
            <a:r>
              <a:rPr lang="es-PE" dirty="0"/>
              <a:t>Que tenga la posibilidad de apoyarse en el sector privado para cumplir con capacitar al 100% de las Entidades Públicas.</a:t>
            </a:r>
          </a:p>
        </p:txBody>
      </p:sp>
      <p:sp>
        <p:nvSpPr>
          <p:cNvPr id="4" name="Marcador de número de diapositiva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279139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2271942" y="5745156"/>
            <a:ext cx="983483" cy="745200"/>
          </a:xfrm>
          <a:prstGeom prst="rect">
            <a:avLst/>
          </a:prstGeom>
          <a:noFill/>
          <a:ln w="9525">
            <a:noFill/>
            <a:miter lim="800000"/>
            <a:headEnd/>
            <a:tailEnd/>
          </a:ln>
          <a:effectLst/>
        </p:spPr>
      </p:pic>
      <p:grpSp>
        <p:nvGrpSpPr>
          <p:cNvPr id="10" name="Group 9"/>
          <p:cNvGrpSpPr/>
          <p:nvPr userDrawn="1"/>
        </p:nvGrpSpPr>
        <p:grpSpPr>
          <a:xfrm>
            <a:off x="-1055" y="2405319"/>
            <a:ext cx="9145054" cy="3346232"/>
            <a:chOff x="-1055" y="2405319"/>
            <a:chExt cx="9145054" cy="3346232"/>
          </a:xfrm>
        </p:grpSpPr>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3"/>
            <p:cNvPicPr>
              <a:picLocks noChangeAspect="1" noChangeArrowheads="1"/>
            </p:cNvPicPr>
            <p:nvPr userDrawn="1"/>
          </p:nvPicPr>
          <p:blipFill>
            <a:blip r:embed="rId3" cstate="print"/>
            <a:srcRect/>
            <a:stretch>
              <a:fillRect/>
            </a:stretch>
          </p:blipFill>
          <p:spPr bwMode="auto">
            <a:xfrm>
              <a:off x="-1055" y="4411633"/>
              <a:ext cx="2285060" cy="1339918"/>
            </a:xfrm>
            <a:prstGeom prst="rect">
              <a:avLst/>
            </a:prstGeom>
            <a:noFill/>
            <a:ln w="9525">
              <a:noFill/>
              <a:miter lim="800000"/>
              <a:headEnd/>
              <a:tailEnd/>
            </a:ln>
            <a:effectLst/>
          </p:spPr>
        </p:pic>
      </p:grpSp>
    </p:spTree>
    <p:extLst>
      <p:ext uri="{BB962C8B-B14F-4D97-AF65-F5344CB8AC3E}">
        <p14:creationId xmlns:p14="http://schemas.microsoft.com/office/powerpoint/2010/main" val="3674158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_Cover">
    <p:spTree>
      <p:nvGrpSpPr>
        <p:cNvPr id="1" name=""/>
        <p:cNvGrpSpPr/>
        <p:nvPr/>
      </p:nvGrpSpPr>
      <p:grpSpPr>
        <a:xfrm>
          <a:off x="0" y="0"/>
          <a:ext cx="0" cy="0"/>
          <a:chOff x="0" y="0"/>
          <a:chExt cx="0" cy="0"/>
        </a:xfrm>
      </p:grpSpPr>
      <p:pic>
        <p:nvPicPr>
          <p:cNvPr id="5" name="Picture 2" descr="C:\Users\daysi.guardamino\Documents\EY\imagenes\estructura-construccion\bajas\14H03536_RF.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394"/>
            <a:ext cx="9144000" cy="68576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332800" y="777600"/>
            <a:ext cx="5490000" cy="860400"/>
          </a:xfrm>
        </p:spPr>
        <p:txBody>
          <a:bodyPr/>
          <a:lstStyle>
            <a:lvl1pPr>
              <a:defRPr>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2"/>
                </a:solidFill>
              </a:defRPr>
            </a:lvl1pPr>
            <a:lvl2pPr marL="0" indent="0" algn="l">
              <a:buNone/>
              <a:defRPr sz="1600">
                <a:solidFill>
                  <a:schemeClr val="tx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11" name="Picture 2"/>
          <p:cNvPicPr>
            <a:picLocks noChangeAspect="1" noChangeArrowheads="1"/>
          </p:cNvPicPr>
          <p:nvPr userDrawn="1"/>
        </p:nvPicPr>
        <p:blipFill>
          <a:blip r:embed="rId3" cstate="print">
            <a:biLevel thresh="25000"/>
          </a:blip>
          <a:srcRect/>
          <a:stretch>
            <a:fillRect/>
          </a:stretch>
        </p:blipFill>
        <p:spPr bwMode="auto">
          <a:xfrm>
            <a:off x="2271942" y="5745156"/>
            <a:ext cx="983483" cy="745200"/>
          </a:xfrm>
          <a:prstGeom prst="rect">
            <a:avLst/>
          </a:prstGeom>
          <a:noFill/>
          <a:ln w="9525">
            <a:noFill/>
            <a:miter lim="800000"/>
            <a:headEnd/>
            <a:tailEnd/>
          </a:ln>
          <a:effectLst/>
        </p:spPr>
      </p:pic>
      <p:grpSp>
        <p:nvGrpSpPr>
          <p:cNvPr id="4" name="Group 3"/>
          <p:cNvGrpSpPr/>
          <p:nvPr userDrawn="1"/>
        </p:nvGrpSpPr>
        <p:grpSpPr>
          <a:xfrm>
            <a:off x="-1055" y="2405319"/>
            <a:ext cx="9145054" cy="3346232"/>
            <a:chOff x="-1055" y="2405319"/>
            <a:chExt cx="9145054" cy="3346232"/>
          </a:xfrm>
        </p:grpSpPr>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3"/>
            <p:cNvPicPr>
              <a:picLocks noChangeAspect="1" noChangeArrowheads="1"/>
            </p:cNvPicPr>
            <p:nvPr userDrawn="1"/>
          </p:nvPicPr>
          <p:blipFill>
            <a:blip r:embed="rId4" cstate="print">
              <a:biLevel thresh="25000"/>
            </a:blip>
            <a:srcRect/>
            <a:stretch>
              <a:fillRect/>
            </a:stretch>
          </p:blipFill>
          <p:spPr bwMode="auto">
            <a:xfrm>
              <a:off x="-1055" y="4411633"/>
              <a:ext cx="2285060" cy="1339918"/>
            </a:xfrm>
            <a:prstGeom prst="rect">
              <a:avLst/>
            </a:prstGeom>
            <a:noFill/>
            <a:ln w="9525">
              <a:noFill/>
              <a:miter lim="800000"/>
              <a:headEnd/>
              <a:tailEnd/>
            </a:ln>
            <a:effectLst/>
          </p:spPr>
        </p:pic>
      </p:grpSp>
    </p:spTree>
    <p:extLst>
      <p:ext uri="{BB962C8B-B14F-4D97-AF65-F5344CB8AC3E}">
        <p14:creationId xmlns:p14="http://schemas.microsoft.com/office/powerpoint/2010/main" val="1279090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bg2"/>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11" name="Picture 2"/>
          <p:cNvPicPr>
            <a:picLocks noChangeAspect="1" noChangeArrowheads="1"/>
          </p:cNvPicPr>
          <p:nvPr userDrawn="1"/>
        </p:nvPicPr>
        <p:blipFill>
          <a:blip r:embed="rId2" cstate="print"/>
          <a:srcRect/>
          <a:stretch>
            <a:fillRect/>
          </a:stretch>
        </p:blipFill>
        <p:spPr bwMode="auto">
          <a:xfrm>
            <a:off x="2271942" y="5745156"/>
            <a:ext cx="983483" cy="745200"/>
          </a:xfrm>
          <a:prstGeom prst="rect">
            <a:avLst/>
          </a:prstGeom>
          <a:noFill/>
          <a:ln w="9525">
            <a:noFill/>
            <a:miter lim="800000"/>
            <a:headEnd/>
            <a:tailEnd/>
          </a:ln>
          <a:effectLst/>
        </p:spPr>
      </p:pic>
      <p:sp>
        <p:nvSpPr>
          <p:cNvPr id="9" name="Freeform 8"/>
          <p:cNvSpPr>
            <a:spLocks/>
          </p:cNvSpPr>
          <p:nvPr userDrawn="1"/>
        </p:nvSpPr>
        <p:spPr bwMode="gray">
          <a:xfrm>
            <a:off x="2273866" y="2405319"/>
            <a:ext cx="6870133" cy="2494990"/>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p:nvPr userDrawn="1"/>
        </p:nvSpPr>
        <p:spPr>
          <a:xfrm>
            <a:off x="-9144" y="3000381"/>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dpi="0" rotWithShape="1">
            <a:blip r:embed="rId3" cstate="print">
              <a:grayscl/>
            </a:blip>
            <a:srcRect/>
            <a:stretch>
              <a:fillRect l="-45000" t="-9000" r="-270000" b="-21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extLst>
      <p:ext uri="{BB962C8B-B14F-4D97-AF65-F5344CB8AC3E}">
        <p14:creationId xmlns:p14="http://schemas.microsoft.com/office/powerpoint/2010/main" val="3674158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2588400" y="6415200"/>
            <a:ext cx="4464000" cy="201600"/>
          </a:xfrm>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68748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76933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7"/>
          <p:cNvSpPr/>
          <p:nvPr userDrawn="1"/>
        </p:nvSpPr>
        <p:spPr>
          <a:xfrm>
            <a:off x="-9144" y="3000381"/>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dpi="0" rotWithShape="1">
            <a:blip r:embed="rId3" cstate="print">
              <a:grayscl/>
            </a:blip>
            <a:srcRect/>
            <a:stretch>
              <a:fillRect l="-45000" t="-9000" r="-270000" b="-21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lvl1pPr>
              <a:defRPr/>
            </a:lvl1p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14642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lvl1pPr>
              <a:defRPr/>
            </a:lvl1p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875879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lvl1pPr>
              <a:defRPr/>
            </a:lvl1pPr>
          </a:lstStyle>
          <a:p>
            <a:r>
              <a:rPr lang="es-PE" dirty="0"/>
              <a:t>Tributación Sectorial: Concesiones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15625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6" name="Freeform 5"/>
          <p:cNvSpPr>
            <a:spLocks/>
          </p:cNvSpPr>
          <p:nvPr userDrawn="1"/>
        </p:nvSpPr>
        <p:spPr bwMode="gray">
          <a:xfrm>
            <a:off x="457200" y="10296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a:xfrm>
            <a:off x="2588400" y="6415200"/>
            <a:ext cx="4248000" cy="201600"/>
          </a:xfrm>
        </p:spPr>
        <p:txBody>
          <a:bodyPr/>
          <a:lstStyle>
            <a:lvl1pPr>
              <a:defRPr/>
            </a:lvl1pPr>
          </a:lstStyle>
          <a:p>
            <a:r>
              <a:rPr lang="es-PE" dirty="0"/>
              <a:t>Tributación Sectorial: Concesiones</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lvl1pPr>
              <a:defRPr/>
            </a:lvl1pPr>
          </a:lstStyle>
          <a:p>
            <a:r>
              <a:rPr lang="es-PE" dirty="0"/>
              <a:t>Tributación Sectorial: Concesiones</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76694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930806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a:srcRect/>
            <a:tile tx="0" ty="-990600" sx="91000" sy="91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2424993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a:srcRect/>
            <a:tile tx="0" ty="-990600" sx="91000" sy="91000" flip="none" algn="tl"/>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31735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lvl1pPr>
              <a:defRPr/>
            </a:lvl1pPr>
          </a:lstStyle>
          <a:p>
            <a:r>
              <a:rPr lang="es-PE" dirty="0"/>
              <a:t>Tributación Sectorial: Concesiones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166112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Yellow fill/picture divider">
    <p:spTree>
      <p:nvGrpSpPr>
        <p:cNvPr id="1" name=""/>
        <p:cNvGrpSpPr/>
        <p:nvPr/>
      </p:nvGrpSpPr>
      <p:grpSpPr>
        <a:xfrm>
          <a:off x="0" y="0"/>
          <a:ext cx="0" cy="0"/>
          <a:chOff x="0" y="0"/>
          <a:chExt cx="0" cy="0"/>
        </a:xfrm>
      </p:grpSpPr>
      <p:sp>
        <p:nvSpPr>
          <p:cNvPr id="5" name="Rectangle 4"/>
          <p:cNvSpPr/>
          <p:nvPr userDrawn="1"/>
        </p:nvSpPr>
        <p:spPr>
          <a:xfrm>
            <a:off x="381000" y="60198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s-PE" sz="1800" dirty="0">
              <a:solidFill>
                <a:srgbClr val="646464"/>
              </a:solidFill>
            </a:endParaRPr>
          </a:p>
        </p:txBody>
      </p:sp>
      <p:sp>
        <p:nvSpPr>
          <p:cNvPr id="4" name="Rectangle 3"/>
          <p:cNvSpPr/>
          <p:nvPr userDrawn="1"/>
        </p:nvSpPr>
        <p:spPr>
          <a:xfrm>
            <a:off x="381000" y="914400"/>
            <a:ext cx="8458200" cy="304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endParaRPr lang="es-PE" sz="1800" dirty="0">
              <a:solidFill>
                <a:srgbClr val="646464"/>
              </a:solidFill>
            </a:endParaRPr>
          </a:p>
        </p:txBody>
      </p:sp>
      <p:sp>
        <p:nvSpPr>
          <p:cNvPr id="2" name="Title 1"/>
          <p:cNvSpPr>
            <a:spLocks noGrp="1"/>
          </p:cNvSpPr>
          <p:nvPr>
            <p:ph type="title"/>
          </p:nvPr>
        </p:nvSpPr>
        <p:spPr/>
        <p:txBody>
          <a:bodyPr/>
          <a:lstStyle>
            <a:lvl1pPr>
              <a:defRPr>
                <a:solidFill>
                  <a:schemeClr val="bg1"/>
                </a:solidFill>
              </a:defRPr>
            </a:lvl1pPr>
          </a:lstStyle>
          <a:p>
            <a:r>
              <a:rPr lang="en-US" noProof="0"/>
              <a:t>Click to edit Master title style</a:t>
            </a:r>
            <a:endParaRPr lang="es-PE" noProof="0" dirty="0"/>
          </a:p>
        </p:txBody>
      </p:sp>
      <p:sp>
        <p:nvSpPr>
          <p:cNvPr id="7" name="Freeform 5"/>
          <p:cNvSpPr>
            <a:spLocks/>
          </p:cNvSpPr>
          <p:nvPr userDrawn="1"/>
        </p:nvSpPr>
        <p:spPr bwMode="auto">
          <a:xfrm flipH="1" flipV="1">
            <a:off x="455613" y="1042988"/>
            <a:ext cx="8231187" cy="5194300"/>
          </a:xfrm>
          <a:custGeom>
            <a:avLst/>
            <a:gdLst/>
            <a:ahLst/>
            <a:cxnLst>
              <a:cxn ang="0">
                <a:pos x="0" y="0"/>
              </a:cxn>
              <a:cxn ang="0">
                <a:pos x="5170" y="0"/>
              </a:cxn>
              <a:cxn ang="0">
                <a:pos x="4535" y="3266"/>
              </a:cxn>
              <a:cxn ang="0">
                <a:pos x="0" y="3266"/>
              </a:cxn>
              <a:cxn ang="0">
                <a:pos x="0" y="0"/>
              </a:cxn>
            </a:cxnLst>
            <a:rect l="0" t="0" r="r" b="b"/>
            <a:pathLst>
              <a:path w="5170" h="3266">
                <a:moveTo>
                  <a:pt x="0" y="0"/>
                </a:moveTo>
                <a:lnTo>
                  <a:pt x="5170" y="0"/>
                </a:lnTo>
                <a:lnTo>
                  <a:pt x="4535" y="3266"/>
                </a:lnTo>
                <a:lnTo>
                  <a:pt x="0" y="3266"/>
                </a:lnTo>
                <a:lnTo>
                  <a:pt x="0" y="0"/>
                </a:lnTo>
                <a:close/>
              </a:path>
            </a:pathLst>
          </a:custGeom>
          <a:solidFill>
            <a:schemeClr val="accent2"/>
          </a:solidFill>
          <a:ln w="9525">
            <a:noFill/>
            <a:round/>
            <a:headEnd/>
            <a:tailEnd/>
          </a:ln>
          <a:effectLst/>
        </p:spPr>
        <p:txBody>
          <a:bodyPr/>
          <a:lstStyle/>
          <a:p>
            <a:pPr eaLnBrk="1" hangingPunct="1"/>
            <a:endParaRPr lang="es-PE" sz="1800" dirty="0">
              <a:solidFill>
                <a:srgbClr val="646464"/>
              </a:solidFill>
              <a:latin typeface="Arial" charset="0"/>
            </a:endParaRPr>
          </a:p>
        </p:txBody>
      </p:sp>
    </p:spTree>
    <p:extLst>
      <p:ext uri="{BB962C8B-B14F-4D97-AF65-F5344CB8AC3E}">
        <p14:creationId xmlns:p14="http://schemas.microsoft.com/office/powerpoint/2010/main" val="4269012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3074" name="Picture 2"/>
          <p:cNvPicPr>
            <a:picLocks noChangeAspect="1" noChangeArrowheads="1"/>
          </p:cNvPicPr>
          <p:nvPr userDrawn="1"/>
        </p:nvPicPr>
        <p:blipFill>
          <a:blip r:embed="rId2" cstate="print"/>
          <a:srcRect/>
          <a:stretch>
            <a:fillRect/>
          </a:stretch>
        </p:blipFill>
        <p:spPr bwMode="black">
          <a:xfrm>
            <a:off x="2272460" y="5743988"/>
            <a:ext cx="983415" cy="745200"/>
          </a:xfrm>
          <a:prstGeom prst="rect">
            <a:avLst/>
          </a:prstGeom>
          <a:noFill/>
          <a:ln w="9525">
            <a:noFill/>
            <a:miter lim="800000"/>
            <a:headEnd/>
            <a:tailEnd/>
          </a:ln>
          <a:effectLst/>
        </p:spPr>
      </p:pic>
      <p:sp>
        <p:nvSpPr>
          <p:cNvPr id="8" name="Freeform 7"/>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0" name="Picture 4"/>
          <p:cNvPicPr>
            <a:picLocks noChangeAspect="1" noChangeArrowheads="1"/>
          </p:cNvPicPr>
          <p:nvPr userDrawn="1"/>
        </p:nvPicPr>
        <p:blipFill>
          <a:blip r:embed="rId3" cstate="print"/>
          <a:srcRect/>
          <a:stretch>
            <a:fillRect/>
          </a:stretch>
        </p:blipFill>
        <p:spPr bwMode="black">
          <a:xfrm>
            <a:off x="-762" y="4411632"/>
            <a:ext cx="2283067" cy="1338750"/>
          </a:xfrm>
          <a:prstGeom prst="rect">
            <a:avLst/>
          </a:prstGeom>
          <a:noFill/>
          <a:ln w="9525">
            <a:noFill/>
            <a:miter lim="800000"/>
            <a:headEnd/>
            <a:tailEnd/>
          </a:ln>
          <a:effectLst/>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3074" name="Picture 2"/>
          <p:cNvPicPr>
            <a:picLocks noChangeAspect="1" noChangeArrowheads="1"/>
          </p:cNvPicPr>
          <p:nvPr userDrawn="1"/>
        </p:nvPicPr>
        <p:blipFill>
          <a:blip r:embed="rId2" cstate="print"/>
          <a:srcRect/>
          <a:stretch>
            <a:fillRect/>
          </a:stretch>
        </p:blipFill>
        <p:spPr bwMode="black">
          <a:xfrm>
            <a:off x="2272460" y="5743988"/>
            <a:ext cx="983415" cy="745200"/>
          </a:xfrm>
          <a:prstGeom prst="rect">
            <a:avLst/>
          </a:prstGeom>
          <a:noFill/>
          <a:ln w="9525">
            <a:noFill/>
            <a:miter lim="800000"/>
            <a:headEnd/>
            <a:tailEnd/>
          </a:ln>
          <a:effectLst/>
        </p:spPr>
      </p:pic>
      <p:sp>
        <p:nvSpPr>
          <p:cNvPr id="8" name="Freeform 7"/>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p:nvPr userDrawn="1"/>
        </p:nvSpPr>
        <p:spPr>
          <a:xfrm>
            <a:off x="-9144" y="3000381"/>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dpi="0" rotWithShape="1">
            <a:blip r:embed="rId3" cstate="print">
              <a:grayscl/>
            </a:blip>
            <a:srcRect/>
            <a:stretch>
              <a:fillRect l="-45000" t="-9000" r="-270000" b="-21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9" name="Picture 2"/>
          <p:cNvPicPr>
            <a:picLocks noChangeAspect="1" noChangeArrowheads="1"/>
          </p:cNvPicPr>
          <p:nvPr userDrawn="1"/>
        </p:nvPicPr>
        <p:blipFill>
          <a:blip r:embed="rId2" cstate="print"/>
          <a:srcRect/>
          <a:stretch>
            <a:fillRect/>
          </a:stretch>
        </p:blipFill>
        <p:spPr bwMode="black">
          <a:xfrm>
            <a:off x="2274494" y="5743105"/>
            <a:ext cx="983415" cy="745200"/>
          </a:xfrm>
          <a:prstGeom prst="rect">
            <a:avLst/>
          </a:prstGeom>
          <a:noFill/>
          <a:ln w="9525">
            <a:noFill/>
            <a:miter lim="800000"/>
            <a:headEnd/>
            <a:tailEnd/>
          </a:ln>
          <a:effectLst/>
        </p:spPr>
      </p:pic>
      <p:sp>
        <p:nvSpPr>
          <p:cNvPr id="13" name="Freeform 12"/>
          <p:cNvSpPr>
            <a:spLocks/>
          </p:cNvSpPr>
          <p:nvPr userDrawn="1"/>
        </p:nvSpPr>
        <p:spPr bwMode="gray">
          <a:xfrm>
            <a:off x="2276146" y="2406147"/>
            <a:ext cx="6867853" cy="249416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pic>
        <p:nvPicPr>
          <p:cNvPr id="14" name="Picture 4"/>
          <p:cNvPicPr>
            <a:picLocks noChangeAspect="1" noChangeArrowheads="1"/>
          </p:cNvPicPr>
          <p:nvPr userDrawn="1"/>
        </p:nvPicPr>
        <p:blipFill>
          <a:blip r:embed="rId3" cstate="print"/>
          <a:srcRect/>
          <a:stretch>
            <a:fillRect/>
          </a:stretch>
        </p:blipFill>
        <p:spPr bwMode="black">
          <a:xfrm>
            <a:off x="-1" y="4412381"/>
            <a:ext cx="2284955" cy="1339857"/>
          </a:xfrm>
          <a:prstGeom prst="rect">
            <a:avLst/>
          </a:prstGeom>
          <a:noFill/>
          <a:ln w="9525">
            <a:noFill/>
            <a:miter lim="800000"/>
            <a:headEnd/>
            <a:tailEnd/>
          </a:ln>
          <a:effectLst/>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490000" cy="860400"/>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tx1">
                    <a:tint val="75000"/>
                  </a:schemeClr>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a:p>
            <a:pPr lvl="1"/>
            <a:endParaRPr lang="en-GB" dirty="0"/>
          </a:p>
        </p:txBody>
      </p:sp>
      <p:pic>
        <p:nvPicPr>
          <p:cNvPr id="9" name="Picture 2"/>
          <p:cNvPicPr>
            <a:picLocks noChangeAspect="1" noChangeArrowheads="1"/>
          </p:cNvPicPr>
          <p:nvPr userDrawn="1"/>
        </p:nvPicPr>
        <p:blipFill>
          <a:blip r:embed="rId2" cstate="print"/>
          <a:srcRect/>
          <a:stretch>
            <a:fillRect/>
          </a:stretch>
        </p:blipFill>
        <p:spPr bwMode="black">
          <a:xfrm>
            <a:off x="2274494" y="5743105"/>
            <a:ext cx="983415" cy="745200"/>
          </a:xfrm>
          <a:prstGeom prst="rect">
            <a:avLst/>
          </a:prstGeom>
          <a:noFill/>
          <a:ln w="9525">
            <a:noFill/>
            <a:miter lim="800000"/>
            <a:headEnd/>
            <a:tailEnd/>
          </a:ln>
          <a:effectLst/>
        </p:spPr>
      </p:pic>
      <p:sp>
        <p:nvSpPr>
          <p:cNvPr id="13" name="Freeform 12"/>
          <p:cNvSpPr>
            <a:spLocks/>
          </p:cNvSpPr>
          <p:nvPr userDrawn="1"/>
        </p:nvSpPr>
        <p:spPr bwMode="gray">
          <a:xfrm>
            <a:off x="2276146" y="2406147"/>
            <a:ext cx="6867853" cy="2494162"/>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 name="Freeform 9"/>
          <p:cNvSpPr/>
          <p:nvPr userDrawn="1"/>
        </p:nvSpPr>
        <p:spPr>
          <a:xfrm>
            <a:off x="-9144" y="3000381"/>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dpi="0" rotWithShape="1">
            <a:blip r:embed="rId3" cstate="print">
              <a:grayscl/>
            </a:blip>
            <a:srcRect/>
            <a:stretch>
              <a:fillRect l="-45000" t="-9000" r="-270000" b="-21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s-PE" dirty="0"/>
              <a:t>Tributación Sectorial: Concesiones</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endParaRPr lang="en-GB" dirty="0"/>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lvl1pPr>
              <a:defRPr/>
            </a:lvl1pPr>
          </a:lstStyle>
          <a:p>
            <a:r>
              <a:rPr lang="es-PE" dirty="0"/>
              <a:t>Tributación Sectorial: Concesiones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dirty="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6"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6"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31955210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a:t>Click to edit Master title style</a:t>
            </a:r>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lvl1pPr>
              <a:defRPr/>
            </a:lvl1pPr>
          </a:lstStyle>
          <a:p>
            <a:r>
              <a:rPr lang="es-PE" dirty="0"/>
              <a:t>Tributación Sectorial: Concesiones</a:t>
            </a:r>
            <a:endParaRPr lang="en-US" dirty="0"/>
          </a:p>
        </p:txBody>
      </p:sp>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Tree>
    <p:extLst>
      <p:ext uri="{BB962C8B-B14F-4D97-AF65-F5344CB8AC3E}">
        <p14:creationId xmlns:p14="http://schemas.microsoft.com/office/powerpoint/2010/main" val="33506808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r>
              <a:rPr lang="es-PE" dirty="0"/>
              <a:t>Tributación Sectorial: Concesiones</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10" name="Picture 4" descr="http://www.paginaextra.com/wp-content/uploads/2016/11/Brigadas-de-Obras-P%C3%BAblicas-en-Puerto-Plat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376" y="0"/>
            <a:ext cx="916537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userDrawn="1"/>
        </p:nvPicPr>
        <p:blipFill>
          <a:blip r:embed="rId3"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8" name="Picture 3"/>
            <p:cNvPicPr>
              <a:picLocks noChangeAspect="1" noChangeArrowheads="1"/>
            </p:cNvPicPr>
            <p:nvPr userDrawn="1"/>
          </p:nvPicPr>
          <p:blipFill>
            <a:blip r:embed="rId4"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7374734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Cover_photo_or_illustration_input">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71259" y="5747990"/>
            <a:ext cx="983483" cy="745200"/>
          </a:xfrm>
          <a:prstGeom prst="rect">
            <a:avLst/>
          </a:prstGeom>
          <a:noFill/>
          <a:ln w="9525">
            <a:noFill/>
            <a:miter lim="800000"/>
            <a:headEnd/>
            <a:tailEnd/>
          </a:ln>
          <a:effectLst/>
        </p:spPr>
      </p:pic>
      <p:sp>
        <p:nvSpPr>
          <p:cNvPr id="2" name="Title 1"/>
          <p:cNvSpPr>
            <a:spLocks noGrp="1"/>
          </p:cNvSpPr>
          <p:nvPr>
            <p:ph type="ctrTitle"/>
          </p:nvPr>
        </p:nvSpPr>
        <p:spPr>
          <a:xfrm>
            <a:off x="2332800" y="777600"/>
            <a:ext cx="5490000" cy="860400"/>
          </a:xfrm>
        </p:spPr>
        <p:txBody>
          <a:bodyPr/>
          <a:lstStyle/>
          <a:p>
            <a:r>
              <a:rPr lang="en-US"/>
              <a:t>Click to edit Master title style</a:t>
            </a:r>
            <a:endParaRPr lang="en-GB" dirty="0"/>
          </a:p>
        </p:txBody>
      </p:sp>
      <p:sp>
        <p:nvSpPr>
          <p:cNvPr id="3" name="Subtitle 2"/>
          <p:cNvSpPr>
            <a:spLocks noGrp="1"/>
          </p:cNvSpPr>
          <p:nvPr>
            <p:ph type="subTitle" idx="1"/>
          </p:nvPr>
        </p:nvSpPr>
        <p:spPr>
          <a:xfrm>
            <a:off x="2332800" y="1753200"/>
            <a:ext cx="5490000" cy="968400"/>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Freeform 7"/>
          <p:cNvSpPr/>
          <p:nvPr userDrawn="1"/>
        </p:nvSpPr>
        <p:spPr>
          <a:xfrm>
            <a:off x="-9144" y="3000381"/>
            <a:ext cx="2286000" cy="2729861"/>
          </a:xfrm>
          <a:custGeom>
            <a:avLst/>
            <a:gdLst>
              <a:gd name="connsiteX0" fmla="*/ 0 w 2286000"/>
              <a:gd name="connsiteY0" fmla="*/ 1318973 h 1318973"/>
              <a:gd name="connsiteX1" fmla="*/ 0 w 2286000"/>
              <a:gd name="connsiteY1" fmla="*/ 0 h 1318973"/>
              <a:gd name="connsiteX2" fmla="*/ 2286000 w 2286000"/>
              <a:gd name="connsiteY2" fmla="*/ 486803 h 1318973"/>
              <a:gd name="connsiteX3" fmla="*/ 0 w 2286000"/>
              <a:gd name="connsiteY3" fmla="*/ 1318973 h 1318973"/>
              <a:gd name="connsiteX0" fmla="*/ 0 w 2286000"/>
              <a:gd name="connsiteY0" fmla="*/ 2729861 h 2729861"/>
              <a:gd name="connsiteX1" fmla="*/ 9144 w 2286000"/>
              <a:gd name="connsiteY1" fmla="*/ 0 h 2729861"/>
              <a:gd name="connsiteX2" fmla="*/ 2286000 w 2286000"/>
              <a:gd name="connsiteY2" fmla="*/ 1897691 h 2729861"/>
              <a:gd name="connsiteX3" fmla="*/ 0 w 2286000"/>
              <a:gd name="connsiteY3" fmla="*/ 2729861 h 2729861"/>
            </a:gdLst>
            <a:ahLst/>
            <a:cxnLst>
              <a:cxn ang="0">
                <a:pos x="connsiteX0" y="connsiteY0"/>
              </a:cxn>
              <a:cxn ang="0">
                <a:pos x="connsiteX1" y="connsiteY1"/>
              </a:cxn>
              <a:cxn ang="0">
                <a:pos x="connsiteX2" y="connsiteY2"/>
              </a:cxn>
              <a:cxn ang="0">
                <a:pos x="connsiteX3" y="connsiteY3"/>
              </a:cxn>
            </a:cxnLst>
            <a:rect l="l" t="t" r="r" b="b"/>
            <a:pathLst>
              <a:path w="2286000" h="2729861">
                <a:moveTo>
                  <a:pt x="0" y="2729861"/>
                </a:moveTo>
                <a:lnTo>
                  <a:pt x="9144" y="0"/>
                </a:lnTo>
                <a:lnTo>
                  <a:pt x="2286000" y="1897691"/>
                </a:lnTo>
                <a:lnTo>
                  <a:pt x="0" y="2729861"/>
                </a:lnTo>
                <a:close/>
              </a:path>
            </a:pathLst>
          </a:custGeom>
          <a:blipFill dpi="0" rotWithShape="1">
            <a:blip r:embed="rId3">
              <a:grayscl/>
            </a:blip>
            <a:srcRect/>
            <a:stretch>
              <a:fillRect l="-45000" t="-9000" r="-270000" b="-21000"/>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000000"/>
              </a:solidFill>
            </a:endParaRPr>
          </a:p>
        </p:txBody>
      </p:sp>
    </p:spTree>
    <p:extLst>
      <p:ext uri="{BB962C8B-B14F-4D97-AF65-F5344CB8AC3E}">
        <p14:creationId xmlns:p14="http://schemas.microsoft.com/office/powerpoint/2010/main" val="25040431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p:txBody>
          <a:bodyPr/>
          <a:lstStyle/>
          <a:p>
            <a:r>
              <a:rPr lang="en-GB" dirty="0">
                <a:solidFill>
                  <a:srgbClr val="808080"/>
                </a:solidFill>
              </a:rPr>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1704583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5" name="Footer Placeholder 4"/>
          <p:cNvSpPr>
            <a:spLocks noGrp="1"/>
          </p:cNvSpPr>
          <p:nvPr>
            <p:ph type="ftr" sz="quarter" idx="11"/>
          </p:nvPr>
        </p:nvSpPr>
        <p:spPr/>
        <p:txBody>
          <a:bodyPr/>
          <a:lstStyle/>
          <a:p>
            <a:r>
              <a:rPr lang="en-GB" dirty="0">
                <a:solidFill>
                  <a:srgbClr val="808080"/>
                </a:solidFill>
              </a:rPr>
              <a:t>Presentation title</a:t>
            </a:r>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15501455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2588400" y="6323013"/>
            <a:ext cx="3434400" cy="201600"/>
          </a:xfrm>
        </p:spPr>
        <p:txBody>
          <a:bodyPr/>
          <a:lstStyle/>
          <a:p>
            <a:r>
              <a:rPr lang="en-GB" dirty="0">
                <a:solidFill>
                  <a:srgbClr val="808080"/>
                </a:solidFill>
              </a:rPr>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2646771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196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51200" y="2178000"/>
            <a:ext cx="4042800" cy="3994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r>
              <a:rPr lang="en-GB" dirty="0">
                <a:solidFill>
                  <a:srgbClr val="808080"/>
                </a:solidFill>
              </a:rPr>
              <a:t>Presentation title</a:t>
            </a:r>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7200" y="1490400"/>
            <a:ext cx="4042800" cy="640800"/>
          </a:xfrm>
        </p:spPr>
        <p:txBody>
          <a:bodyPr anchor="b" anchorCtr="0"/>
          <a:lstStyle>
            <a:lvl1pPr>
              <a:buNone/>
              <a:defRPr b="1"/>
            </a:lvl1pPr>
          </a:lstStyle>
          <a:p>
            <a:pPr lvl="0"/>
            <a:r>
              <a:rPr lang="en-US"/>
              <a:t>Click to edit Master text styles</a:t>
            </a:r>
          </a:p>
        </p:txBody>
      </p:sp>
      <p:sp>
        <p:nvSpPr>
          <p:cNvPr id="11" name="Text Placeholder 9"/>
          <p:cNvSpPr>
            <a:spLocks noGrp="1"/>
          </p:cNvSpPr>
          <p:nvPr>
            <p:ph type="body" sz="quarter" idx="13"/>
          </p:nvPr>
        </p:nvSpPr>
        <p:spPr>
          <a:xfrm>
            <a:off x="4651200" y="1490400"/>
            <a:ext cx="4042800" cy="640800"/>
          </a:xfrm>
        </p:spPr>
        <p:txBody>
          <a:bodyPr anchor="b" anchorCtr="0"/>
          <a:lstStyle>
            <a:lvl1pPr>
              <a:buNone/>
              <a:defRPr b="1"/>
            </a:lvl1pPr>
          </a:lstStyle>
          <a:p>
            <a:pPr lvl="0"/>
            <a:r>
              <a:rPr lang="en-US"/>
              <a:t>Click to edit Master text styles</a:t>
            </a: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593513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solidFill>
                  <a:srgbClr val="808080"/>
                </a:solidFill>
              </a:rPr>
              <a:t>Presentation title</a:t>
            </a:r>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642938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040400"/>
            <a:ext cx="8229600" cy="5213617"/>
          </a:xfrm>
          <a:prstGeom prst="rect">
            <a:avLst/>
          </a:prstGeom>
        </p:spPr>
      </p:pic>
      <p:sp>
        <p:nvSpPr>
          <p:cNvPr id="8" name="Isosceles Triangle 7"/>
          <p:cNvSpPr/>
          <p:nvPr userDrawn="1"/>
        </p:nvSpPr>
        <p:spPr>
          <a:xfrm>
            <a:off x="457200" y="4810436"/>
            <a:ext cx="8229600" cy="1414739"/>
          </a:xfrm>
          <a:prstGeom prst="triangle">
            <a:avLst>
              <a:gd name="adj" fmla="val 99999"/>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rgbClr val="000000"/>
              </a:solidFill>
            </a:endParaRPr>
          </a:p>
        </p:txBody>
      </p:sp>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solidFill>
                  <a:srgbClr val="808080"/>
                </a:solidFill>
              </a:rPr>
              <a:t>Presentation title</a:t>
            </a:r>
          </a:p>
        </p:txBody>
      </p:sp>
      <p:sp>
        <p:nvSpPr>
          <p:cNvPr id="11" name="Rectangle 10"/>
          <p:cNvSpPr/>
          <p:nvPr userDrawn="1"/>
        </p:nvSpPr>
        <p:spPr>
          <a:xfrm>
            <a:off x="457200" y="6225175"/>
            <a:ext cx="8229600" cy="45719"/>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rgbClr val="000000"/>
              </a:solidFill>
            </a:endParaRPr>
          </a:p>
        </p:txBody>
      </p:sp>
    </p:spTree>
    <p:extLst>
      <p:ext uri="{BB962C8B-B14F-4D97-AF65-F5344CB8AC3E}">
        <p14:creationId xmlns:p14="http://schemas.microsoft.com/office/powerpoint/2010/main" val="407487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solidFill>
                  <a:srgbClr val="808080"/>
                </a:solidFill>
              </a:rPr>
              <a:t>Presentation title</a:t>
            </a: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426515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130112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solidFill>
                  <a:srgbClr val="808080"/>
                </a:solidFill>
              </a:rPr>
              <a:t>Presentation title</a:t>
            </a:r>
          </a:p>
        </p:txBody>
      </p:sp>
      <p:pic>
        <p:nvPicPr>
          <p:cNvPr id="6" name="Picture 2"/>
          <p:cNvPicPr>
            <a:picLocks noChangeAspect="1" noChangeArrowheads="1"/>
          </p:cNvPicPr>
          <p:nvPr userDrawn="1"/>
        </p:nvPicPr>
        <p:blipFill>
          <a:blip r:embed="rId2" cstate="print"/>
          <a:srcRect/>
          <a:stretch>
            <a:fillRect/>
          </a:stretch>
        </p:blipFill>
        <p:spPr bwMode="auto">
          <a:xfrm>
            <a:off x="457200" y="1044000"/>
            <a:ext cx="8225549" cy="5184000"/>
          </a:xfrm>
          <a:prstGeom prst="rect">
            <a:avLst/>
          </a:prstGeom>
          <a:noFill/>
          <a:ln w="9525">
            <a:noFill/>
            <a:miter lim="800000"/>
            <a:headEnd/>
            <a:tailEnd/>
          </a:ln>
          <a:effectLst/>
        </p:spPr>
      </p:pic>
    </p:spTree>
    <p:extLst>
      <p:ext uri="{BB962C8B-B14F-4D97-AF65-F5344CB8AC3E}">
        <p14:creationId xmlns:p14="http://schemas.microsoft.com/office/powerpoint/2010/main" val="886850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n-US" dirty="0">
                <a:solidFill>
                  <a:srgbClr val="808080"/>
                </a:solidFill>
              </a:rPr>
              <a:t>Presentation title</a:t>
            </a:r>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Tree>
    <p:extLst>
      <p:ext uri="{BB962C8B-B14F-4D97-AF65-F5344CB8AC3E}">
        <p14:creationId xmlns:p14="http://schemas.microsoft.com/office/powerpoint/2010/main" val="5900074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US" dirty="0">
                <a:solidFill>
                  <a:srgbClr val="808080"/>
                </a:solidFill>
              </a:rPr>
              <a:t>Presentation title</a:t>
            </a:r>
          </a:p>
        </p:txBody>
      </p:sp>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dirty="0">
              <a:solidFill>
                <a:srgbClr val="808080"/>
              </a:solidFill>
            </a:endParaRPr>
          </a:p>
        </p:txBody>
      </p:sp>
    </p:spTree>
    <p:extLst>
      <p:ext uri="{BB962C8B-B14F-4D97-AF65-F5344CB8AC3E}">
        <p14:creationId xmlns:p14="http://schemas.microsoft.com/office/powerpoint/2010/main" val="3691618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9844036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23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3077" name="Freeform 5"/>
          <p:cNvSpPr>
            <a:spLocks/>
          </p:cNvSpPr>
          <p:nvPr userDrawn="1"/>
        </p:nvSpPr>
        <p:spPr bwMode="gray">
          <a:xfrm>
            <a:off x="457200" y="1039813"/>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a:t>Click to edit Master title style</a:t>
            </a:r>
            <a:endParaRPr lang="en-US" dirty="0"/>
          </a:p>
        </p:txBody>
      </p:sp>
      <p:sp>
        <p:nvSpPr>
          <p:cNvPr id="12" name="Footer Placeholder 11"/>
          <p:cNvSpPr>
            <a:spLocks noGrp="1"/>
          </p:cNvSpPr>
          <p:nvPr>
            <p:ph type="ftr" sz="quarter" idx="10"/>
          </p:nvPr>
        </p:nvSpPr>
        <p:spPr/>
        <p:txBody>
          <a:bodyPr/>
          <a:lstStyle/>
          <a:p>
            <a:r>
              <a:rPr lang="es-PE" dirty="0"/>
              <a:t>Tributación Sectorial: Concesiones</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2864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s-PE" dirty="0"/>
              <a:t>Tributación Sectorial: Concesiones</a:t>
            </a:r>
            <a:endParaRPr lang="en-GB" dirty="0"/>
          </a:p>
        </p:txBody>
      </p:sp>
      <p:sp>
        <p:nvSpPr>
          <p:cNvPr id="9" name="TextBox 8"/>
          <p:cNvSpPr txBox="1"/>
          <p:nvPr/>
        </p:nvSpPr>
        <p:spPr>
          <a:xfrm>
            <a:off x="457200" y="6415200"/>
            <a:ext cx="720000" cy="198000"/>
          </a:xfrm>
          <a:prstGeom prst="rect">
            <a:avLst/>
          </a:prstGeom>
          <a:noFill/>
        </p:spPr>
        <p:txBody>
          <a:bodyPr wrap="square" lIns="0" tIns="0" rIns="0" bIns="0" rtlCol="0">
            <a:noAutofit/>
          </a:bodyPr>
          <a:lstStyle/>
          <a:p>
            <a:r>
              <a:rPr lang="en-GB" sz="1100" dirty="0">
                <a:solidFill>
                  <a:schemeClr val="bg1"/>
                </a:solidFill>
              </a:rPr>
              <a:t>Página </a:t>
            </a:r>
            <a:fld id="{9AE4D82F-B047-469B-AC52-A46321747EAF}" type="slidenum">
              <a:rPr lang="en-GB" sz="1100" smtClean="0">
                <a:solidFill>
                  <a:schemeClr val="bg1"/>
                </a:solidFill>
              </a:rPr>
              <a:pPr/>
              <a:t>‹#›</a:t>
            </a:fld>
            <a:endParaRPr lang="en-GB"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7" r:id="rId1"/>
    <p:sldLayoutId id="2147483722" r:id="rId2"/>
    <p:sldLayoutId id="2147483668" r:id="rId3"/>
    <p:sldLayoutId id="2147483669" r:id="rId4"/>
    <p:sldLayoutId id="2147483670" r:id="rId5"/>
    <p:sldLayoutId id="2147483671" r:id="rId6"/>
    <p:sldLayoutId id="2147483672" r:id="rId7"/>
    <p:sldLayoutId id="2147483673" r:id="rId8"/>
    <p:sldLayoutId id="2147483674" r:id="rId9"/>
    <p:sldLayoutId id="2147483676" r:id="rId10"/>
    <p:sldLayoutId id="2147483726" r:id="rId11"/>
    <p:sldLayoutId id="2147483677" r:id="rId12"/>
    <p:sldLayoutId id="2147483678" r:id="rId13"/>
    <p:sldLayoutId id="2147483679" r:id="rId1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s-PE" dirty="0"/>
              <a:t>Tributación Sectorial: Concesiones</a:t>
            </a:r>
            <a:endParaRPr lang="en-GB" dirty="0"/>
          </a:p>
        </p:txBody>
      </p:sp>
      <p:grpSp>
        <p:nvGrpSpPr>
          <p:cNvPr id="8" name="Group 7"/>
          <p:cNvGrpSpPr/>
          <p:nvPr/>
        </p:nvGrpSpPr>
        <p:grpSpPr bwMode="gray">
          <a:xfrm>
            <a:off x="8348663" y="6450013"/>
            <a:ext cx="338137" cy="204787"/>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9" name="TextBox 8"/>
          <p:cNvSpPr txBox="1"/>
          <p:nvPr/>
        </p:nvSpPr>
        <p:spPr>
          <a:xfrm>
            <a:off x="457200" y="6415200"/>
            <a:ext cx="720000" cy="198000"/>
          </a:xfrm>
          <a:prstGeom prst="rect">
            <a:avLst/>
          </a:prstGeom>
          <a:noFill/>
        </p:spPr>
        <p:txBody>
          <a:bodyPr wrap="square" lIns="0" tIns="0" rIns="0" bIns="0" rtlCol="0">
            <a:noAutofit/>
          </a:bodyPr>
          <a:lstStyle/>
          <a:p>
            <a:r>
              <a:rPr lang="en-GB" sz="1100" dirty="0">
                <a:solidFill>
                  <a:schemeClr val="bg1"/>
                </a:solidFill>
              </a:rPr>
              <a:t>Página </a:t>
            </a:r>
            <a:fld id="{9AE4D82F-B047-469B-AC52-A46321747EAF}" type="slidenum">
              <a:rPr lang="en-GB" sz="1100" smtClean="0">
                <a:solidFill>
                  <a:schemeClr val="bg1"/>
                </a:solidFill>
              </a:rPr>
              <a:pPr/>
              <a:t>‹#›</a:t>
            </a:fld>
            <a:endParaRPr lang="en-GB" sz="1100" dirty="0">
              <a:solidFill>
                <a:schemeClr val="bg1"/>
              </a:solidFill>
            </a:endParaRPr>
          </a:p>
        </p:txBody>
      </p:sp>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34" r:id="rId2"/>
    <p:sldLayoutId id="2147483723" r:id="rId3"/>
    <p:sldLayoutId id="2147483710" r:id="rId4"/>
    <p:sldLayoutId id="2147483711" r:id="rId5"/>
    <p:sldLayoutId id="2147483712" r:id="rId6"/>
    <p:sldLayoutId id="2147483713" r:id="rId7"/>
    <p:sldLayoutId id="2147483714" r:id="rId8"/>
    <p:sldLayoutId id="2147483715" r:id="rId9"/>
    <p:sldLayoutId id="2147483716" r:id="rId10"/>
    <p:sldLayoutId id="2147483718" r:id="rId11"/>
    <p:sldLayoutId id="2147483727" r:id="rId12"/>
    <p:sldLayoutId id="2147483731" r:id="rId13"/>
    <p:sldLayoutId id="2147483732" r:id="rId14"/>
    <p:sldLayoutId id="2147483719" r:id="rId15"/>
    <p:sldLayoutId id="2147483720" r:id="rId16"/>
    <p:sldLayoutId id="2147483721" r:id="rId17"/>
    <p:sldLayoutId id="2147483733" r:id="rId18"/>
  </p:sldLayoutIdLst>
  <p:hf sldNum="0" hdr="0" dt="0"/>
  <p:txStyles>
    <p:titleStyle>
      <a:lvl1pPr algn="l" defTabSz="914400" rtl="0" eaLnBrk="1" latinLnBrk="0" hangingPunct="1">
        <a:lnSpc>
          <a:spcPct val="85000"/>
        </a:lnSpc>
        <a:spcBef>
          <a:spcPct val="0"/>
        </a:spcBef>
        <a:buNone/>
        <a:defRPr sz="3000" b="1" kern="1200">
          <a:solidFill>
            <a:srgbClr val="80808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rgbClr val="808080"/>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rgbClr val="808080"/>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rgbClr val="808080"/>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rgbClr val="80808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s-PE" dirty="0"/>
              <a:t>Tributación Sectorial: Concesiones</a:t>
            </a:r>
            <a:endParaRPr lang="en-GB" dirty="0"/>
          </a:p>
        </p:txBody>
      </p:sp>
      <p:sp>
        <p:nvSpPr>
          <p:cNvPr id="12" name="TextBox 11"/>
          <p:cNvSpPr txBox="1"/>
          <p:nvPr/>
        </p:nvSpPr>
        <p:spPr>
          <a:xfrm>
            <a:off x="457200" y="6415200"/>
            <a:ext cx="720000" cy="198000"/>
          </a:xfrm>
          <a:prstGeom prst="rect">
            <a:avLst/>
          </a:prstGeom>
          <a:noFill/>
        </p:spPr>
        <p:txBody>
          <a:bodyPr wrap="square" lIns="0" tIns="0" rIns="0" bIns="0" rtlCol="0">
            <a:noAutofit/>
          </a:bodyPr>
          <a:lstStyle/>
          <a:p>
            <a:r>
              <a:rPr lang="en-GB" sz="1100" dirty="0">
                <a:solidFill>
                  <a:schemeClr val="bg1"/>
                </a:solidFill>
              </a:rPr>
              <a:t>Página </a:t>
            </a:r>
            <a:fld id="{9AE4D82F-B047-469B-AC52-A46321747EAF}" type="slidenum">
              <a:rPr lang="en-GB" sz="1100" smtClean="0">
                <a:solidFill>
                  <a:schemeClr val="bg1"/>
                </a:solidFill>
              </a:rPr>
              <a:pPr/>
              <a:t>‹#›</a:t>
            </a:fld>
            <a:endParaRPr lang="en-GB"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1" r:id="rId1"/>
    <p:sldLayoutId id="2147483724" r:id="rId2"/>
    <p:sldLayoutId id="2147483682" r:id="rId3"/>
    <p:sldLayoutId id="2147483683" r:id="rId4"/>
    <p:sldLayoutId id="2147483684" r:id="rId5"/>
    <p:sldLayoutId id="2147483685" r:id="rId6"/>
    <p:sldLayoutId id="2147483686" r:id="rId7"/>
    <p:sldLayoutId id="2147483687" r:id="rId8"/>
    <p:sldLayoutId id="2147483688" r:id="rId9"/>
    <p:sldLayoutId id="2147483690" r:id="rId10"/>
    <p:sldLayoutId id="2147483728" r:id="rId11"/>
    <p:sldLayoutId id="2147483691" r:id="rId12"/>
    <p:sldLayoutId id="2147483692" r:id="rId13"/>
    <p:sldLayoutId id="2147483693" r:id="rId1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s-PE" dirty="0"/>
              <a:t>Tributación Sectorial: Concesiones</a:t>
            </a:r>
            <a:endParaRPr lang="en-GB" dirty="0"/>
          </a:p>
        </p:txBody>
      </p:sp>
      <p:grpSp>
        <p:nvGrpSpPr>
          <p:cNvPr id="9" name="Group 8"/>
          <p:cNvGrpSpPr/>
          <p:nvPr/>
        </p:nvGrpSpPr>
        <p:grpSpPr bwMode="black">
          <a:xfrm>
            <a:off x="8348663" y="6450013"/>
            <a:ext cx="338137" cy="204787"/>
            <a:chOff x="8348663" y="6450013"/>
            <a:chExt cx="338137" cy="204787"/>
          </a:xfrm>
          <a:solidFill>
            <a:srgbClr val="FFFFFF"/>
          </a:solidFill>
        </p:grpSpPr>
        <p:sp>
          <p:nvSpPr>
            <p:cNvPr id="10" name="Freeform 5"/>
            <p:cNvSpPr>
              <a:spLocks/>
            </p:cNvSpPr>
            <p:nvPr userDrawn="1"/>
          </p:nvSpPr>
          <p:spPr bwMode="black">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6"/>
            <p:cNvSpPr>
              <a:spLocks/>
            </p:cNvSpPr>
            <p:nvPr userDrawn="1"/>
          </p:nvSpPr>
          <p:spPr bwMode="black">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2" name="TextBox 11"/>
          <p:cNvSpPr txBox="1"/>
          <p:nvPr/>
        </p:nvSpPr>
        <p:spPr>
          <a:xfrm>
            <a:off x="457200" y="6415200"/>
            <a:ext cx="720000" cy="198000"/>
          </a:xfrm>
          <a:prstGeom prst="rect">
            <a:avLst/>
          </a:prstGeom>
          <a:noFill/>
        </p:spPr>
        <p:txBody>
          <a:bodyPr wrap="square" lIns="0" tIns="0" rIns="0" bIns="0" rtlCol="0">
            <a:noAutofit/>
          </a:bodyPr>
          <a:lstStyle/>
          <a:p>
            <a:r>
              <a:rPr lang="en-GB" sz="1100" dirty="0">
                <a:solidFill>
                  <a:schemeClr val="bg1"/>
                </a:solidFill>
              </a:rPr>
              <a:t>Página </a:t>
            </a:r>
            <a:fld id="{9AE4D82F-B047-469B-AC52-A46321747EAF}" type="slidenum">
              <a:rPr lang="en-GB" sz="1100" smtClean="0">
                <a:solidFill>
                  <a:schemeClr val="bg1"/>
                </a:solidFill>
              </a:rPr>
              <a:pPr/>
              <a:t>‹#›</a:t>
            </a:fld>
            <a:endParaRPr lang="en-GB"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25" r:id="rId2"/>
    <p:sldLayoutId id="2147483696" r:id="rId3"/>
    <p:sldLayoutId id="2147483697" r:id="rId4"/>
    <p:sldLayoutId id="2147483698" r:id="rId5"/>
    <p:sldLayoutId id="2147483699" r:id="rId6"/>
    <p:sldLayoutId id="2147483700" r:id="rId7"/>
    <p:sldLayoutId id="2147483701" r:id="rId8"/>
    <p:sldLayoutId id="2147483702" r:id="rId9"/>
    <p:sldLayoutId id="2147483704" r:id="rId10"/>
    <p:sldLayoutId id="2147483729" r:id="rId11"/>
    <p:sldLayoutId id="2147483705" r:id="rId12"/>
    <p:sldLayoutId id="2147483706" r:id="rId13"/>
    <p:sldLayoutId id="2147483707" r:id="rId1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7200" y="1425600"/>
            <a:ext cx="8229600" cy="4698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2588400" y="6415200"/>
            <a:ext cx="3434400" cy="201600"/>
          </a:xfrm>
          <a:prstGeom prst="rect">
            <a:avLst/>
          </a:prstGeom>
        </p:spPr>
        <p:txBody>
          <a:bodyPr vert="horz" lIns="0" tIns="0" rIns="0" bIns="0" rtlCol="0" anchor="t" anchorCtr="0">
            <a:noAutofit/>
          </a:bodyPr>
          <a:lstStyle>
            <a:lvl1pPr algn="l">
              <a:defRPr sz="1100">
                <a:solidFill>
                  <a:schemeClr val="bg1"/>
                </a:solidFill>
              </a:defRPr>
            </a:lvl1pPr>
          </a:lstStyle>
          <a:p>
            <a:r>
              <a:rPr lang="en-GB" dirty="0">
                <a:solidFill>
                  <a:srgbClr val="808080"/>
                </a:solidFill>
              </a:rPr>
              <a:t>Presentation title</a:t>
            </a:r>
          </a:p>
        </p:txBody>
      </p:sp>
      <p:sp>
        <p:nvSpPr>
          <p:cNvPr id="7" name="TextBox 6"/>
          <p:cNvSpPr txBox="1"/>
          <p:nvPr/>
        </p:nvSpPr>
        <p:spPr>
          <a:xfrm>
            <a:off x="457200" y="6415200"/>
            <a:ext cx="720000" cy="198000"/>
          </a:xfrm>
          <a:prstGeom prst="rect">
            <a:avLst/>
          </a:prstGeom>
          <a:noFill/>
        </p:spPr>
        <p:txBody>
          <a:bodyPr wrap="square" lIns="0" tIns="0" rIns="0" bIns="0" rtlCol="0">
            <a:noAutofit/>
          </a:bodyPr>
          <a:lstStyle/>
          <a:p>
            <a:r>
              <a:rPr lang="es-PE" sz="1100" dirty="0">
                <a:solidFill>
                  <a:srgbClr val="808080"/>
                </a:solidFill>
              </a:rPr>
              <a:t>Página</a:t>
            </a:r>
            <a:r>
              <a:rPr lang="en-GB" sz="1100" dirty="0">
                <a:solidFill>
                  <a:srgbClr val="808080"/>
                </a:solidFill>
              </a:rPr>
              <a:t> </a:t>
            </a:r>
            <a:fld id="{9AE4D82F-B047-469B-AC52-A46321747EAF}" type="slidenum">
              <a:rPr lang="en-GB" sz="1100" smtClean="0">
                <a:solidFill>
                  <a:srgbClr val="808080"/>
                </a:solidFill>
              </a:rPr>
              <a:pPr/>
              <a:t>‹#›</a:t>
            </a:fld>
            <a:endParaRPr lang="en-GB" sz="1100" dirty="0">
              <a:solidFill>
                <a:srgbClr val="808080"/>
              </a:solidFill>
            </a:endParaRPr>
          </a:p>
        </p:txBody>
      </p:sp>
    </p:spTree>
    <p:extLst>
      <p:ext uri="{BB962C8B-B14F-4D97-AF65-F5344CB8AC3E}">
        <p14:creationId xmlns:p14="http://schemas.microsoft.com/office/powerpoint/2010/main" val="349785341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sldNum="0" hdr="0" dt="0"/>
  <p:txStyles>
    <p:titleStyle>
      <a:lvl1pPr algn="l" defTabSz="914400"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273345" cy="860400"/>
          </a:xfrm>
        </p:spPr>
        <p:txBody>
          <a:bodyPr/>
          <a:lstStyle/>
          <a:p>
            <a:r>
              <a:rPr lang="en-GB" dirty="0">
                <a:solidFill>
                  <a:schemeClr val="tx2"/>
                </a:solidFill>
              </a:rPr>
              <a:t/>
            </a:r>
            <a:br>
              <a:rPr lang="en-GB" dirty="0">
                <a:solidFill>
                  <a:schemeClr val="tx2"/>
                </a:solidFill>
              </a:rPr>
            </a:br>
            <a:r>
              <a:rPr lang="en-GB" dirty="0">
                <a:solidFill>
                  <a:schemeClr val="tx2"/>
                </a:solidFill>
              </a:rPr>
              <a:t/>
            </a:r>
            <a:br>
              <a:rPr lang="en-GB" dirty="0">
                <a:solidFill>
                  <a:schemeClr val="tx2"/>
                </a:solidFill>
              </a:rPr>
            </a:br>
            <a:r>
              <a:rPr lang="en-GB" dirty="0">
                <a:solidFill>
                  <a:schemeClr val="tx2"/>
                </a:solidFill>
              </a:rPr>
              <a:t>Obras por Impuestos: Cerrando Brechas</a:t>
            </a:r>
            <a:br>
              <a:rPr lang="en-GB" dirty="0">
                <a:solidFill>
                  <a:schemeClr val="tx2"/>
                </a:solidFill>
              </a:rPr>
            </a:br>
            <a:r>
              <a:rPr lang="en-GB" dirty="0">
                <a:solidFill>
                  <a:schemeClr val="tx2"/>
                </a:solidFill>
              </a:rPr>
              <a:t/>
            </a:r>
            <a:br>
              <a:rPr lang="en-GB" dirty="0">
                <a:solidFill>
                  <a:schemeClr val="tx2"/>
                </a:solidFill>
              </a:rPr>
            </a:br>
            <a:r>
              <a:rPr lang="en-GB" dirty="0">
                <a:solidFill>
                  <a:schemeClr val="tx2"/>
                </a:solidFill>
              </a:rPr>
              <a:t/>
            </a:r>
            <a:br>
              <a:rPr lang="en-GB" dirty="0">
                <a:solidFill>
                  <a:schemeClr val="tx2"/>
                </a:solidFill>
              </a:rPr>
            </a:br>
            <a:endParaRPr lang="en-GB" dirty="0">
              <a:solidFill>
                <a:schemeClr val="tx2"/>
              </a:solidFill>
            </a:endParaRPr>
          </a:p>
        </p:txBody>
      </p:sp>
      <p:grpSp>
        <p:nvGrpSpPr>
          <p:cNvPr id="7" name="Group 6"/>
          <p:cNvGrpSpPr/>
          <p:nvPr/>
        </p:nvGrpSpPr>
        <p:grpSpPr>
          <a:xfrm>
            <a:off x="-6532" y="2405084"/>
            <a:ext cx="9150532" cy="3349170"/>
            <a:chOff x="-6532" y="2405084"/>
            <a:chExt cx="9150532" cy="3349170"/>
          </a:xfrm>
        </p:grpSpPr>
        <p:sp>
          <p:nvSpPr>
            <p:cNvPr id="8"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rgbClr val="FFD2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9" name="Picture 3"/>
            <p:cNvPicPr>
              <a:picLocks noChangeAspect="1" noChangeArrowheads="1"/>
            </p:cNvPicPr>
            <p:nvPr userDrawn="1"/>
          </p:nvPicPr>
          <p:blipFill>
            <a:blip r:embed="rId2" cstate="print">
              <a:biLevel thresh="50000"/>
            </a:blip>
            <a:srcRect/>
            <a:stretch>
              <a:fillRect/>
            </a:stretch>
          </p:blipFill>
          <p:spPr bwMode="auto">
            <a:xfrm>
              <a:off x="-6532" y="4411503"/>
              <a:ext cx="2289891" cy="1342751"/>
            </a:xfrm>
            <a:prstGeom prst="rect">
              <a:avLst/>
            </a:prstGeom>
            <a:noFill/>
            <a:ln w="9525">
              <a:noFill/>
              <a:miter lim="800000"/>
              <a:headEnd/>
              <a:tailEnd/>
            </a:ln>
            <a:effectLst/>
          </p:spPr>
        </p:pic>
      </p:grpSp>
      <p:sp>
        <p:nvSpPr>
          <p:cNvPr id="10" name="Subtitle 3"/>
          <p:cNvSpPr txBox="1">
            <a:spLocks/>
          </p:cNvSpPr>
          <p:nvPr/>
        </p:nvSpPr>
        <p:spPr>
          <a:xfrm>
            <a:off x="2332800" y="2497335"/>
            <a:ext cx="5490000" cy="1186744"/>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chemeClr val="bg2"/>
                </a:solidFill>
                <a:latin typeface="+mn-lt"/>
                <a:ea typeface="+mn-ea"/>
                <a:cs typeface="+mn-cs"/>
              </a:defRPr>
            </a:lvl1pPr>
            <a:lvl2pPr marL="0" indent="0" algn="l"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PE" sz="2400" b="1" dirty="0">
              <a:solidFill>
                <a:schemeClr val="tx2"/>
              </a:solidFill>
            </a:endParaRPr>
          </a:p>
          <a:p>
            <a:endParaRPr lang="es-PE" sz="2400" b="1" dirty="0">
              <a:solidFill>
                <a:schemeClr val="tx2"/>
              </a:solidFill>
            </a:endParaRPr>
          </a:p>
          <a:p>
            <a:r>
              <a:rPr lang="es-PE" sz="2400" b="1" dirty="0">
                <a:solidFill>
                  <a:schemeClr val="tx2"/>
                </a:solidFill>
              </a:rPr>
              <a:t>Manuel Rivera</a:t>
            </a:r>
          </a:p>
          <a:p>
            <a:endParaRPr lang="es-PE" sz="1600" dirty="0">
              <a:solidFill>
                <a:schemeClr val="tx2"/>
              </a:solidFill>
            </a:endParaRPr>
          </a:p>
          <a:p>
            <a:endParaRPr lang="es-PE" sz="1600" dirty="0">
              <a:solidFill>
                <a:schemeClr val="tx2"/>
              </a:solidFill>
            </a:endParaRPr>
          </a:p>
        </p:txBody>
      </p:sp>
      <p:sp>
        <p:nvSpPr>
          <p:cNvPr id="11" name="Subtitle 3"/>
          <p:cNvSpPr txBox="1">
            <a:spLocks/>
          </p:cNvSpPr>
          <p:nvPr/>
        </p:nvSpPr>
        <p:spPr>
          <a:xfrm>
            <a:off x="5124893" y="6120590"/>
            <a:ext cx="4201697" cy="581480"/>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ct val="20000"/>
              </a:spcBef>
              <a:buClr>
                <a:schemeClr val="accent2"/>
              </a:buClr>
              <a:buSzPct val="70000"/>
              <a:buFont typeface="Arial" pitchFamily="34" charset="0"/>
              <a:buNone/>
              <a:defRPr sz="1600" kern="1200">
                <a:solidFill>
                  <a:schemeClr val="tx2"/>
                </a:solidFill>
                <a:latin typeface="+mn-lt"/>
                <a:ea typeface="+mn-ea"/>
                <a:cs typeface="+mn-cs"/>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PE" sz="2400" b="1" dirty="0"/>
              <a:t>Manuel.Rivera@pe.ey.com</a:t>
            </a:r>
          </a:p>
        </p:txBody>
      </p:sp>
      <p:pic>
        <p:nvPicPr>
          <p:cNvPr id="12" name="Picture 2"/>
          <p:cNvPicPr>
            <a:picLocks noChangeAspect="1" noChangeArrowheads="1"/>
          </p:cNvPicPr>
          <p:nvPr/>
        </p:nvPicPr>
        <p:blipFill>
          <a:blip r:embed="rId3" cstate="print">
            <a:biLevel thresh="50000"/>
          </a:blip>
          <a:srcRect/>
          <a:stretch>
            <a:fillRect/>
          </a:stretch>
        </p:blipFill>
        <p:spPr bwMode="auto">
          <a:xfrm>
            <a:off x="2271259" y="5747990"/>
            <a:ext cx="983483" cy="745200"/>
          </a:xfrm>
          <a:prstGeom prst="rect">
            <a:avLst/>
          </a:prstGeom>
          <a:noFill/>
          <a:ln w="9525">
            <a:noFill/>
            <a:miter lim="800000"/>
            <a:headEnd/>
            <a:tailEnd/>
          </a:ln>
          <a:effectLst/>
        </p:spPr>
      </p:pic>
    </p:spTree>
    <p:extLst>
      <p:ext uri="{BB962C8B-B14F-4D97-AF65-F5344CB8AC3E}">
        <p14:creationId xmlns:p14="http://schemas.microsoft.com/office/powerpoint/2010/main" val="184549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3629"/>
            <a:ext cx="3931920" cy="555171"/>
          </a:xfrm>
          <a:noFill/>
        </p:spPr>
        <p:txBody>
          <a:bodyPr anchor="ctr"/>
          <a:lstStyle/>
          <a:p>
            <a:pPr lvl="0" indent="-257175"/>
            <a:r>
              <a:rPr lang="es-PE" sz="2000" dirty="0"/>
              <a:t>Problemas identificados:</a:t>
            </a:r>
          </a:p>
        </p:txBody>
      </p:sp>
      <p:sp>
        <p:nvSpPr>
          <p:cNvPr id="2" name="Title 1"/>
          <p:cNvSpPr>
            <a:spLocks noGrp="1"/>
          </p:cNvSpPr>
          <p:nvPr>
            <p:ph type="title"/>
          </p:nvPr>
        </p:nvSpPr>
        <p:spPr>
          <a:xfrm>
            <a:off x="457200" y="299258"/>
            <a:ext cx="8229600" cy="860400"/>
          </a:xfrm>
        </p:spPr>
        <p:txBody>
          <a:bodyPr/>
          <a:lstStyle/>
          <a:p>
            <a:r>
              <a:rPr lang="es-PE" dirty="0"/>
              <a:t>¿Por qué no existen mayores avances?</a:t>
            </a:r>
          </a:p>
        </p:txBody>
      </p:sp>
      <p:sp>
        <p:nvSpPr>
          <p:cNvPr id="6" name="Down Arrow 5"/>
          <p:cNvSpPr/>
          <p:nvPr/>
        </p:nvSpPr>
        <p:spPr>
          <a:xfrm>
            <a:off x="2147208" y="2089183"/>
            <a:ext cx="5393871" cy="608947"/>
          </a:xfrm>
          <a:prstGeom prst="downArrow">
            <a:avLst>
              <a:gd name="adj1" fmla="val 100000"/>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1600" b="1" dirty="0">
                <a:solidFill>
                  <a:schemeClr val="bg2"/>
                </a:solidFill>
              </a:rPr>
              <a:t>Desconocimiento del Mecanismo OxI y falta de capacitación a los funcionarios públicos</a:t>
            </a:r>
          </a:p>
        </p:txBody>
      </p:sp>
      <p:sp>
        <p:nvSpPr>
          <p:cNvPr id="9" name="Down Arrow 8"/>
          <p:cNvSpPr/>
          <p:nvPr/>
        </p:nvSpPr>
        <p:spPr>
          <a:xfrm>
            <a:off x="2147208" y="4750884"/>
            <a:ext cx="5393871" cy="608947"/>
          </a:xfrm>
          <a:prstGeom prst="downArrow">
            <a:avLst>
              <a:gd name="adj1" fmla="val 100000"/>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1600" b="1" dirty="0">
                <a:solidFill>
                  <a:schemeClr val="bg2"/>
                </a:solidFill>
              </a:rPr>
              <a:t>Necesidad de mayor simplificación de procesos.</a:t>
            </a:r>
          </a:p>
        </p:txBody>
      </p:sp>
      <p:sp>
        <p:nvSpPr>
          <p:cNvPr id="11" name="Pentagon 10"/>
          <p:cNvSpPr/>
          <p:nvPr/>
        </p:nvSpPr>
        <p:spPr>
          <a:xfrm>
            <a:off x="1602923" y="2089183"/>
            <a:ext cx="396523" cy="608947"/>
          </a:xfrm>
          <a:prstGeom prst="homePlate">
            <a:avLst>
              <a:gd name="adj" fmla="val 1578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1.</a:t>
            </a:r>
          </a:p>
        </p:txBody>
      </p:sp>
      <p:sp>
        <p:nvSpPr>
          <p:cNvPr id="14" name="Pentagon 13"/>
          <p:cNvSpPr/>
          <p:nvPr/>
        </p:nvSpPr>
        <p:spPr>
          <a:xfrm>
            <a:off x="1602921" y="4729656"/>
            <a:ext cx="396523" cy="608947"/>
          </a:xfrm>
          <a:prstGeom prst="homePlate">
            <a:avLst>
              <a:gd name="adj" fmla="val 1578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4.</a:t>
            </a:r>
          </a:p>
        </p:txBody>
      </p:sp>
      <p:sp>
        <p:nvSpPr>
          <p:cNvPr id="16" name="Down Arrow 15"/>
          <p:cNvSpPr/>
          <p:nvPr/>
        </p:nvSpPr>
        <p:spPr>
          <a:xfrm>
            <a:off x="2147208" y="2975882"/>
            <a:ext cx="5393871" cy="608947"/>
          </a:xfrm>
          <a:prstGeom prst="downArrow">
            <a:avLst>
              <a:gd name="adj1" fmla="val 100000"/>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1600" b="1" dirty="0">
                <a:solidFill>
                  <a:schemeClr val="bg2"/>
                </a:solidFill>
              </a:rPr>
              <a:t>Carencia de estudios técnicos de calidad</a:t>
            </a:r>
          </a:p>
        </p:txBody>
      </p:sp>
      <p:sp>
        <p:nvSpPr>
          <p:cNvPr id="17" name="Pentagon 16"/>
          <p:cNvSpPr/>
          <p:nvPr/>
        </p:nvSpPr>
        <p:spPr>
          <a:xfrm>
            <a:off x="1602922" y="2975880"/>
            <a:ext cx="396523" cy="608947"/>
          </a:xfrm>
          <a:prstGeom prst="homePlate">
            <a:avLst>
              <a:gd name="adj" fmla="val 1578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2.</a:t>
            </a:r>
          </a:p>
        </p:txBody>
      </p:sp>
      <p:sp>
        <p:nvSpPr>
          <p:cNvPr id="18" name="Down Arrow 17"/>
          <p:cNvSpPr/>
          <p:nvPr/>
        </p:nvSpPr>
        <p:spPr>
          <a:xfrm>
            <a:off x="2147208" y="3862933"/>
            <a:ext cx="5393871" cy="608947"/>
          </a:xfrm>
          <a:prstGeom prst="downArrow">
            <a:avLst>
              <a:gd name="adj1" fmla="val 100000"/>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1600" b="1" dirty="0">
                <a:solidFill>
                  <a:schemeClr val="bg2"/>
                </a:solidFill>
              </a:rPr>
              <a:t>Falta de mayores incentivos al sector privado.</a:t>
            </a:r>
          </a:p>
        </p:txBody>
      </p:sp>
      <p:sp>
        <p:nvSpPr>
          <p:cNvPr id="19" name="Pentagon 18"/>
          <p:cNvSpPr/>
          <p:nvPr/>
        </p:nvSpPr>
        <p:spPr>
          <a:xfrm>
            <a:off x="1602920" y="3871679"/>
            <a:ext cx="396523" cy="608947"/>
          </a:xfrm>
          <a:prstGeom prst="homePlate">
            <a:avLst>
              <a:gd name="adj" fmla="val 15789"/>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3.</a:t>
            </a:r>
          </a:p>
        </p:txBody>
      </p:sp>
      <p:sp>
        <p:nvSpPr>
          <p:cNvPr id="13"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17831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014"/>
            <a:ext cx="8229600" cy="860400"/>
          </a:xfrm>
        </p:spPr>
        <p:txBody>
          <a:bodyPr/>
          <a:lstStyle/>
          <a:p>
            <a:r>
              <a:rPr lang="es-PE" dirty="0"/>
              <a:t>1. Oportunidades de mejora</a:t>
            </a:r>
          </a:p>
        </p:txBody>
      </p:sp>
      <p:sp>
        <p:nvSpPr>
          <p:cNvPr id="7" name="Pentagon 6"/>
          <p:cNvSpPr/>
          <p:nvPr/>
        </p:nvSpPr>
        <p:spPr>
          <a:xfrm>
            <a:off x="457198" y="1273630"/>
            <a:ext cx="4114801" cy="469628"/>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2000" b="1" dirty="0">
                <a:solidFill>
                  <a:schemeClr val="bg2"/>
                </a:solidFill>
              </a:rPr>
              <a:t>Difusión del Mecanismo OxI</a:t>
            </a:r>
          </a:p>
        </p:txBody>
      </p:sp>
      <p:sp>
        <p:nvSpPr>
          <p:cNvPr id="5" name="Rectangle 4"/>
          <p:cNvSpPr/>
          <p:nvPr/>
        </p:nvSpPr>
        <p:spPr>
          <a:xfrm>
            <a:off x="2661557" y="1976660"/>
            <a:ext cx="3820886" cy="446314"/>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PLAN DE DIFUSIÓN NACIONAL OxI</a:t>
            </a:r>
          </a:p>
        </p:txBody>
      </p:sp>
      <p:sp>
        <p:nvSpPr>
          <p:cNvPr id="6" name="Down Arrow 5"/>
          <p:cNvSpPr/>
          <p:nvPr/>
        </p:nvSpPr>
        <p:spPr>
          <a:xfrm>
            <a:off x="4036028" y="2608242"/>
            <a:ext cx="1071943" cy="413657"/>
          </a:xfrm>
          <a:prstGeom prst="down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chemeClr val="tx1"/>
              </a:solidFill>
            </a:endParaRPr>
          </a:p>
        </p:txBody>
      </p:sp>
      <p:sp>
        <p:nvSpPr>
          <p:cNvPr id="9" name="Content Placeholder 2"/>
          <p:cNvSpPr>
            <a:spLocks noGrp="1"/>
          </p:cNvSpPr>
          <p:nvPr>
            <p:ph idx="1"/>
          </p:nvPr>
        </p:nvSpPr>
        <p:spPr>
          <a:xfrm>
            <a:off x="3853543" y="3213811"/>
            <a:ext cx="3048000" cy="1071860"/>
          </a:xfrm>
          <a:solidFill>
            <a:schemeClr val="accent4"/>
          </a:solidFill>
        </p:spPr>
        <p:txBody>
          <a:bodyPr anchor="ctr"/>
          <a:lstStyle/>
          <a:p>
            <a:pPr marL="85725" indent="0">
              <a:buNone/>
            </a:pPr>
            <a:r>
              <a:rPr lang="es-PE" sz="1600" dirty="0"/>
              <a:t>1. Gobiernos Regionales.</a:t>
            </a:r>
          </a:p>
          <a:p>
            <a:pPr marL="85725" indent="0">
              <a:buNone/>
            </a:pPr>
            <a:r>
              <a:rPr lang="es-PE" sz="1600" dirty="0"/>
              <a:t>2. Municipalidades Provinciales.</a:t>
            </a:r>
          </a:p>
          <a:p>
            <a:pPr marL="85725" indent="0">
              <a:buNone/>
            </a:pPr>
            <a:r>
              <a:rPr lang="es-PE" sz="1600" dirty="0"/>
              <a:t>3. Municipalidades Distritales.</a:t>
            </a:r>
          </a:p>
        </p:txBody>
      </p:sp>
      <p:sp>
        <p:nvSpPr>
          <p:cNvPr id="10" name="Pentagon 9"/>
          <p:cNvSpPr/>
          <p:nvPr/>
        </p:nvSpPr>
        <p:spPr>
          <a:xfrm>
            <a:off x="2177143" y="3213811"/>
            <a:ext cx="1393372" cy="1071860"/>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1600" b="1" dirty="0">
                <a:solidFill>
                  <a:schemeClr val="bg2"/>
                </a:solidFill>
              </a:rPr>
              <a:t>Reuniones de Trabajo</a:t>
            </a:r>
          </a:p>
        </p:txBody>
      </p:sp>
      <p:sp>
        <p:nvSpPr>
          <p:cNvPr id="11" name="Down Arrow 10"/>
          <p:cNvSpPr/>
          <p:nvPr/>
        </p:nvSpPr>
        <p:spPr>
          <a:xfrm>
            <a:off x="4036028" y="4477583"/>
            <a:ext cx="1071943" cy="413657"/>
          </a:xfrm>
          <a:prstGeom prst="down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chemeClr val="tx1"/>
              </a:solidFill>
            </a:endParaRPr>
          </a:p>
        </p:txBody>
      </p:sp>
      <p:sp>
        <p:nvSpPr>
          <p:cNvPr id="12" name="Rounded Rectangle 11"/>
          <p:cNvSpPr/>
          <p:nvPr/>
        </p:nvSpPr>
        <p:spPr>
          <a:xfrm>
            <a:off x="3257548" y="5069903"/>
            <a:ext cx="2628902" cy="6430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VOLUNTAD POLÍTICA</a:t>
            </a:r>
          </a:p>
        </p:txBody>
      </p:sp>
      <p:sp>
        <p:nvSpPr>
          <p:cNvPr id="13"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626504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457199" y="1273630"/>
            <a:ext cx="4525348" cy="469628"/>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2000" b="1" dirty="0">
                <a:solidFill>
                  <a:schemeClr val="bg2"/>
                </a:solidFill>
              </a:rPr>
              <a:t>Capacitación a Entidades Públicas</a:t>
            </a:r>
          </a:p>
        </p:txBody>
      </p:sp>
      <p:sp>
        <p:nvSpPr>
          <p:cNvPr id="2" name="Title 1"/>
          <p:cNvSpPr>
            <a:spLocks noGrp="1"/>
          </p:cNvSpPr>
          <p:nvPr>
            <p:ph type="title"/>
          </p:nvPr>
        </p:nvSpPr>
        <p:spPr>
          <a:xfrm>
            <a:off x="457200" y="361396"/>
            <a:ext cx="8229600" cy="860400"/>
          </a:xfrm>
        </p:spPr>
        <p:txBody>
          <a:bodyPr/>
          <a:lstStyle/>
          <a:p>
            <a:r>
              <a:rPr lang="es-PE" dirty="0"/>
              <a:t>1. Oportunidades de mejora</a:t>
            </a:r>
          </a:p>
        </p:txBody>
      </p:sp>
      <p:sp>
        <p:nvSpPr>
          <p:cNvPr id="10" name="Pentagon 9"/>
          <p:cNvSpPr/>
          <p:nvPr/>
        </p:nvSpPr>
        <p:spPr>
          <a:xfrm>
            <a:off x="947055" y="2455197"/>
            <a:ext cx="1981202" cy="730574"/>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Recursos</a:t>
            </a:r>
          </a:p>
        </p:txBody>
      </p:sp>
      <p:sp>
        <p:nvSpPr>
          <p:cNvPr id="5" name="Rectangle 4"/>
          <p:cNvSpPr/>
          <p:nvPr/>
        </p:nvSpPr>
        <p:spPr>
          <a:xfrm>
            <a:off x="5551715" y="2305664"/>
            <a:ext cx="2680885" cy="992163"/>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dirty="0">
                <a:solidFill>
                  <a:schemeClr val="bg1"/>
                </a:solidFill>
              </a:rPr>
              <a:t>Con apoyo de las Entidades capacitar por regiones, provincias y distritos.</a:t>
            </a:r>
          </a:p>
        </p:txBody>
      </p:sp>
      <p:sp>
        <p:nvSpPr>
          <p:cNvPr id="13" name="Pentagon 12"/>
          <p:cNvSpPr/>
          <p:nvPr/>
        </p:nvSpPr>
        <p:spPr>
          <a:xfrm>
            <a:off x="3249385" y="2455197"/>
            <a:ext cx="1981202" cy="730574"/>
          </a:xfrm>
          <a:prstGeom prst="homePlate">
            <a:avLst>
              <a:gd name="adj" fmla="val 21875"/>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ProInversión</a:t>
            </a:r>
          </a:p>
        </p:txBody>
      </p:sp>
      <p:sp>
        <p:nvSpPr>
          <p:cNvPr id="12" name="Down Arrow 11"/>
          <p:cNvSpPr/>
          <p:nvPr/>
        </p:nvSpPr>
        <p:spPr>
          <a:xfrm>
            <a:off x="6222685" y="3480090"/>
            <a:ext cx="1338943" cy="424542"/>
          </a:xfrm>
          <a:prstGeom prst="downArrow">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chemeClr val="tx1"/>
              </a:solidFill>
            </a:endParaRPr>
          </a:p>
        </p:txBody>
      </p:sp>
      <p:sp>
        <p:nvSpPr>
          <p:cNvPr id="14" name="TextBox 13"/>
          <p:cNvSpPr txBox="1"/>
          <p:nvPr/>
        </p:nvSpPr>
        <p:spPr>
          <a:xfrm>
            <a:off x="4884353" y="4093029"/>
            <a:ext cx="4015605" cy="1104918"/>
          </a:xfrm>
          <a:prstGeom prst="rect">
            <a:avLst/>
          </a:prstGeom>
          <a:noFill/>
          <a:ln w="12700">
            <a:solidFill>
              <a:schemeClr val="accent1"/>
            </a:solidFill>
          </a:ln>
        </p:spPr>
        <p:txBody>
          <a:bodyPr wrap="square" lIns="0" tIns="36576" rIns="0" bIns="0" rtlCol="0">
            <a:spAutoFit/>
          </a:bodyPr>
          <a:lstStyle/>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a:p>
            <a:pPr marL="285750" indent="-198438">
              <a:lnSpc>
                <a:spcPct val="85000"/>
              </a:lnSpc>
              <a:spcAft>
                <a:spcPts val="600"/>
              </a:spcAft>
              <a:buClr>
                <a:schemeClr val="accent2"/>
              </a:buClr>
              <a:buSzPct val="70000"/>
              <a:buFont typeface="Arial" pitchFamily="34" charset="0"/>
              <a:buChar char="►"/>
            </a:pPr>
            <a:r>
              <a:rPr lang="es-PE" sz="1600" dirty="0">
                <a:solidFill>
                  <a:schemeClr val="bg2"/>
                </a:solidFill>
              </a:rPr>
              <a:t>Equipo Propio.</a:t>
            </a:r>
          </a:p>
          <a:p>
            <a:pPr marL="285750" indent="-198438">
              <a:lnSpc>
                <a:spcPct val="85000"/>
              </a:lnSpc>
              <a:spcAft>
                <a:spcPts val="600"/>
              </a:spcAft>
              <a:buClr>
                <a:schemeClr val="accent2"/>
              </a:buClr>
              <a:buSzPct val="70000"/>
              <a:buFont typeface="Arial" pitchFamily="34" charset="0"/>
              <a:buChar char="►"/>
            </a:pPr>
            <a:r>
              <a:rPr lang="es-PE" sz="1600" dirty="0">
                <a:solidFill>
                  <a:schemeClr val="bg2"/>
                </a:solidFill>
              </a:rPr>
              <a:t>Contratación de empresas especialistas.</a:t>
            </a:r>
          </a:p>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p:txBody>
      </p:sp>
      <p:sp>
        <p:nvSpPr>
          <p:cNvPr id="16" name="Freeform 13"/>
          <p:cNvSpPr>
            <a:spLocks noChangeAspect="1" noEditPoints="1"/>
          </p:cNvSpPr>
          <p:nvPr/>
        </p:nvSpPr>
        <p:spPr bwMode="auto">
          <a:xfrm>
            <a:off x="1937656" y="4093029"/>
            <a:ext cx="1524227" cy="1391140"/>
          </a:xfrm>
          <a:custGeom>
            <a:avLst/>
            <a:gdLst>
              <a:gd name="T0" fmla="*/ 2147483646 w 5212"/>
              <a:gd name="T1" fmla="*/ 2147483646 h 4763"/>
              <a:gd name="T2" fmla="*/ 2147483646 w 5212"/>
              <a:gd name="T3" fmla="*/ 2147483646 h 4763"/>
              <a:gd name="T4" fmla="*/ 2147483646 w 5212"/>
              <a:gd name="T5" fmla="*/ 2147483646 h 4763"/>
              <a:gd name="T6" fmla="*/ 2147483646 w 5212"/>
              <a:gd name="T7" fmla="*/ 2147483646 h 4763"/>
              <a:gd name="T8" fmla="*/ 2147483646 w 5212"/>
              <a:gd name="T9" fmla="*/ 2147483646 h 4763"/>
              <a:gd name="T10" fmla="*/ 2147483646 w 5212"/>
              <a:gd name="T11" fmla="*/ 2147483646 h 4763"/>
              <a:gd name="T12" fmla="*/ 2147483646 w 5212"/>
              <a:gd name="T13" fmla="*/ 2147483646 h 4763"/>
              <a:gd name="T14" fmla="*/ 2147483646 w 5212"/>
              <a:gd name="T15" fmla="*/ 2147483646 h 4763"/>
              <a:gd name="T16" fmla="*/ 2147483646 w 5212"/>
              <a:gd name="T17" fmla="*/ 2147483646 h 4763"/>
              <a:gd name="T18" fmla="*/ 2147483646 w 5212"/>
              <a:gd name="T19" fmla="*/ 2147483646 h 4763"/>
              <a:gd name="T20" fmla="*/ 2147483646 w 5212"/>
              <a:gd name="T21" fmla="*/ 2147483646 h 4763"/>
              <a:gd name="T22" fmla="*/ 2147483646 w 5212"/>
              <a:gd name="T23" fmla="*/ 2147483646 h 4763"/>
              <a:gd name="T24" fmla="*/ 2147483646 w 5212"/>
              <a:gd name="T25" fmla="*/ 2147483646 h 4763"/>
              <a:gd name="T26" fmla="*/ 2147483646 w 5212"/>
              <a:gd name="T27" fmla="*/ 2147483646 h 4763"/>
              <a:gd name="T28" fmla="*/ 2147483646 w 5212"/>
              <a:gd name="T29" fmla="*/ 2147483646 h 4763"/>
              <a:gd name="T30" fmla="*/ 2147483646 w 5212"/>
              <a:gd name="T31" fmla="*/ 2147483646 h 4763"/>
              <a:gd name="T32" fmla="*/ 2147483646 w 5212"/>
              <a:gd name="T33" fmla="*/ 2147483646 h 4763"/>
              <a:gd name="T34" fmla="*/ 2147483646 w 5212"/>
              <a:gd name="T35" fmla="*/ 2147483646 h 4763"/>
              <a:gd name="T36" fmla="*/ 2147483646 w 5212"/>
              <a:gd name="T37" fmla="*/ 2147483646 h 4763"/>
              <a:gd name="T38" fmla="*/ 2147483646 w 5212"/>
              <a:gd name="T39" fmla="*/ 2147483646 h 4763"/>
              <a:gd name="T40" fmla="*/ 2147483646 w 5212"/>
              <a:gd name="T41" fmla="*/ 2147483646 h 4763"/>
              <a:gd name="T42" fmla="*/ 2147483646 w 5212"/>
              <a:gd name="T43" fmla="*/ 2147483646 h 4763"/>
              <a:gd name="T44" fmla="*/ 2147483646 w 5212"/>
              <a:gd name="T45" fmla="*/ 2147483646 h 4763"/>
              <a:gd name="T46" fmla="*/ 2147483646 w 5212"/>
              <a:gd name="T47" fmla="*/ 2147483646 h 4763"/>
              <a:gd name="T48" fmla="*/ 2147483646 w 5212"/>
              <a:gd name="T49" fmla="*/ 2147483646 h 4763"/>
              <a:gd name="T50" fmla="*/ 2147483646 w 5212"/>
              <a:gd name="T51" fmla="*/ 2147483646 h 4763"/>
              <a:gd name="T52" fmla="*/ 2147483646 w 5212"/>
              <a:gd name="T53" fmla="*/ 2147483646 h 4763"/>
              <a:gd name="T54" fmla="*/ 2147483646 w 5212"/>
              <a:gd name="T55" fmla="*/ 2147483646 h 4763"/>
              <a:gd name="T56" fmla="*/ 2147483646 w 5212"/>
              <a:gd name="T57" fmla="*/ 2147483646 h 4763"/>
              <a:gd name="T58" fmla="*/ 2147483646 w 5212"/>
              <a:gd name="T59" fmla="*/ 2147483646 h 4763"/>
              <a:gd name="T60" fmla="*/ 2147483646 w 5212"/>
              <a:gd name="T61" fmla="*/ 2147483646 h 4763"/>
              <a:gd name="T62" fmla="*/ 2147483646 w 5212"/>
              <a:gd name="T63" fmla="*/ 2147483646 h 4763"/>
              <a:gd name="T64" fmla="*/ 2147483646 w 5212"/>
              <a:gd name="T65" fmla="*/ 2147483646 h 4763"/>
              <a:gd name="T66" fmla="*/ 2147483646 w 5212"/>
              <a:gd name="T67" fmla="*/ 2147483646 h 4763"/>
              <a:gd name="T68" fmla="*/ 2147483646 w 5212"/>
              <a:gd name="T69" fmla="*/ 2147483646 h 4763"/>
              <a:gd name="T70" fmla="*/ 2147483646 w 5212"/>
              <a:gd name="T71" fmla="*/ 2147483646 h 4763"/>
              <a:gd name="T72" fmla="*/ 2147483646 w 5212"/>
              <a:gd name="T73" fmla="*/ 2147483646 h 4763"/>
              <a:gd name="T74" fmla="*/ 2147483646 w 5212"/>
              <a:gd name="T75" fmla="*/ 2147483646 h 4763"/>
              <a:gd name="T76" fmla="*/ 2147483646 w 5212"/>
              <a:gd name="T77" fmla="*/ 2147483646 h 4763"/>
              <a:gd name="T78" fmla="*/ 2147483646 w 5212"/>
              <a:gd name="T79" fmla="*/ 2147483646 h 4763"/>
              <a:gd name="T80" fmla="*/ 2147483646 w 5212"/>
              <a:gd name="T81" fmla="*/ 2147483646 h 4763"/>
              <a:gd name="T82" fmla="*/ 2147483646 w 5212"/>
              <a:gd name="T83" fmla="*/ 2147483646 h 4763"/>
              <a:gd name="T84" fmla="*/ 2147483646 w 5212"/>
              <a:gd name="T85" fmla="*/ 2147483646 h 4763"/>
              <a:gd name="T86" fmla="*/ 2147483646 w 5212"/>
              <a:gd name="T87" fmla="*/ 2147483646 h 4763"/>
              <a:gd name="T88" fmla="*/ 2147483646 w 5212"/>
              <a:gd name="T89" fmla="*/ 2147483646 h 4763"/>
              <a:gd name="T90" fmla="*/ 2147483646 w 5212"/>
              <a:gd name="T91" fmla="*/ 2147483646 h 4763"/>
              <a:gd name="T92" fmla="*/ 2147483646 w 5212"/>
              <a:gd name="T93" fmla="*/ 2147483646 h 4763"/>
              <a:gd name="T94" fmla="*/ 2147483646 w 5212"/>
              <a:gd name="T95" fmla="*/ 2147483646 h 4763"/>
              <a:gd name="T96" fmla="*/ 2147483646 w 5212"/>
              <a:gd name="T97" fmla="*/ 2147483646 h 4763"/>
              <a:gd name="T98" fmla="*/ 2147483646 w 5212"/>
              <a:gd name="T99" fmla="*/ 2147483646 h 4763"/>
              <a:gd name="T100" fmla="*/ 2147483646 w 5212"/>
              <a:gd name="T101" fmla="*/ 2147483646 h 4763"/>
              <a:gd name="T102" fmla="*/ 2147483646 w 5212"/>
              <a:gd name="T103" fmla="*/ 2147483646 h 4763"/>
              <a:gd name="T104" fmla="*/ 2147483646 w 5212"/>
              <a:gd name="T105" fmla="*/ 2147483646 h 4763"/>
              <a:gd name="T106" fmla="*/ 2147483646 w 5212"/>
              <a:gd name="T107" fmla="*/ 2147483646 h 4763"/>
              <a:gd name="T108" fmla="*/ 2147483646 w 5212"/>
              <a:gd name="T109" fmla="*/ 2147483646 h 4763"/>
              <a:gd name="T110" fmla="*/ 2147483646 w 5212"/>
              <a:gd name="T111" fmla="*/ 2147483646 h 4763"/>
              <a:gd name="T112" fmla="*/ 2147483646 w 5212"/>
              <a:gd name="T113" fmla="*/ 2147483646 h 4763"/>
              <a:gd name="T114" fmla="*/ 2147483646 w 5212"/>
              <a:gd name="T115" fmla="*/ 2147483646 h 4763"/>
              <a:gd name="T116" fmla="*/ 2147483646 w 5212"/>
              <a:gd name="T117" fmla="*/ 2147483646 h 4763"/>
              <a:gd name="T118" fmla="*/ 2147483646 w 5212"/>
              <a:gd name="T119" fmla="*/ 2147483646 h 4763"/>
              <a:gd name="T120" fmla="*/ 2147483646 w 5212"/>
              <a:gd name="T121" fmla="*/ 2147483646 h 47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12"/>
              <a:gd name="T184" fmla="*/ 0 h 4763"/>
              <a:gd name="T185" fmla="*/ 5212 w 5212"/>
              <a:gd name="T186" fmla="*/ 4763 h 476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12" h="4763">
                <a:moveTo>
                  <a:pt x="3888" y="4037"/>
                </a:moveTo>
                <a:lnTo>
                  <a:pt x="4906" y="4042"/>
                </a:lnTo>
                <a:lnTo>
                  <a:pt x="4949" y="4043"/>
                </a:lnTo>
                <a:lnTo>
                  <a:pt x="4987" y="4046"/>
                </a:lnTo>
                <a:lnTo>
                  <a:pt x="5004" y="4049"/>
                </a:lnTo>
                <a:lnTo>
                  <a:pt x="5020" y="4054"/>
                </a:lnTo>
                <a:lnTo>
                  <a:pt x="5035" y="4058"/>
                </a:lnTo>
                <a:lnTo>
                  <a:pt x="5048" y="4065"/>
                </a:lnTo>
                <a:lnTo>
                  <a:pt x="5061" y="4073"/>
                </a:lnTo>
                <a:lnTo>
                  <a:pt x="5073" y="4082"/>
                </a:lnTo>
                <a:lnTo>
                  <a:pt x="5083" y="4094"/>
                </a:lnTo>
                <a:lnTo>
                  <a:pt x="5092" y="4105"/>
                </a:lnTo>
                <a:lnTo>
                  <a:pt x="5100" y="4120"/>
                </a:lnTo>
                <a:lnTo>
                  <a:pt x="5107" y="4138"/>
                </a:lnTo>
                <a:lnTo>
                  <a:pt x="5112" y="4157"/>
                </a:lnTo>
                <a:lnTo>
                  <a:pt x="5116" y="4179"/>
                </a:lnTo>
                <a:lnTo>
                  <a:pt x="5212" y="4763"/>
                </a:lnTo>
                <a:lnTo>
                  <a:pt x="3566" y="4763"/>
                </a:lnTo>
                <a:lnTo>
                  <a:pt x="3660" y="4179"/>
                </a:lnTo>
                <a:lnTo>
                  <a:pt x="3665" y="4156"/>
                </a:lnTo>
                <a:lnTo>
                  <a:pt x="3671" y="4136"/>
                </a:lnTo>
                <a:lnTo>
                  <a:pt x="3678" y="4117"/>
                </a:lnTo>
                <a:lnTo>
                  <a:pt x="3687" y="4102"/>
                </a:lnTo>
                <a:lnTo>
                  <a:pt x="3697" y="4089"/>
                </a:lnTo>
                <a:lnTo>
                  <a:pt x="3708" y="4077"/>
                </a:lnTo>
                <a:lnTo>
                  <a:pt x="3721" y="4067"/>
                </a:lnTo>
                <a:lnTo>
                  <a:pt x="3734" y="4060"/>
                </a:lnTo>
                <a:lnTo>
                  <a:pt x="3749" y="4054"/>
                </a:lnTo>
                <a:lnTo>
                  <a:pt x="3765" y="4048"/>
                </a:lnTo>
                <a:lnTo>
                  <a:pt x="3783" y="4043"/>
                </a:lnTo>
                <a:lnTo>
                  <a:pt x="3801" y="4040"/>
                </a:lnTo>
                <a:lnTo>
                  <a:pt x="3821" y="4039"/>
                </a:lnTo>
                <a:lnTo>
                  <a:pt x="3842" y="4037"/>
                </a:lnTo>
                <a:lnTo>
                  <a:pt x="3888" y="4037"/>
                </a:lnTo>
                <a:close/>
                <a:moveTo>
                  <a:pt x="4619" y="3727"/>
                </a:moveTo>
                <a:lnTo>
                  <a:pt x="4619" y="3727"/>
                </a:lnTo>
                <a:lnTo>
                  <a:pt x="4594" y="3740"/>
                </a:lnTo>
                <a:lnTo>
                  <a:pt x="4568" y="3754"/>
                </a:lnTo>
                <a:lnTo>
                  <a:pt x="4540" y="3764"/>
                </a:lnTo>
                <a:lnTo>
                  <a:pt x="4510" y="3773"/>
                </a:lnTo>
                <a:lnTo>
                  <a:pt x="4481" y="3779"/>
                </a:lnTo>
                <a:lnTo>
                  <a:pt x="4449" y="3783"/>
                </a:lnTo>
                <a:lnTo>
                  <a:pt x="4418" y="3786"/>
                </a:lnTo>
                <a:lnTo>
                  <a:pt x="4387" y="3788"/>
                </a:lnTo>
                <a:lnTo>
                  <a:pt x="4356" y="3786"/>
                </a:lnTo>
                <a:lnTo>
                  <a:pt x="4325" y="3783"/>
                </a:lnTo>
                <a:lnTo>
                  <a:pt x="4296" y="3779"/>
                </a:lnTo>
                <a:lnTo>
                  <a:pt x="4266" y="3771"/>
                </a:lnTo>
                <a:lnTo>
                  <a:pt x="4237" y="3763"/>
                </a:lnTo>
                <a:lnTo>
                  <a:pt x="4209" y="3752"/>
                </a:lnTo>
                <a:lnTo>
                  <a:pt x="4182" y="3739"/>
                </a:lnTo>
                <a:lnTo>
                  <a:pt x="4157" y="3726"/>
                </a:lnTo>
                <a:lnTo>
                  <a:pt x="4167" y="3742"/>
                </a:lnTo>
                <a:lnTo>
                  <a:pt x="4176" y="3758"/>
                </a:lnTo>
                <a:lnTo>
                  <a:pt x="4188" y="3774"/>
                </a:lnTo>
                <a:lnTo>
                  <a:pt x="4200" y="3788"/>
                </a:lnTo>
                <a:lnTo>
                  <a:pt x="4212" y="3802"/>
                </a:lnTo>
                <a:lnTo>
                  <a:pt x="4225" y="3814"/>
                </a:lnTo>
                <a:lnTo>
                  <a:pt x="4240" y="3826"/>
                </a:lnTo>
                <a:lnTo>
                  <a:pt x="4254" y="3836"/>
                </a:lnTo>
                <a:lnTo>
                  <a:pt x="4269" y="3847"/>
                </a:lnTo>
                <a:lnTo>
                  <a:pt x="4285" y="3854"/>
                </a:lnTo>
                <a:lnTo>
                  <a:pt x="4302" y="3862"/>
                </a:lnTo>
                <a:lnTo>
                  <a:pt x="4318" y="3867"/>
                </a:lnTo>
                <a:lnTo>
                  <a:pt x="4336" y="3872"/>
                </a:lnTo>
                <a:lnTo>
                  <a:pt x="4352" y="3876"/>
                </a:lnTo>
                <a:lnTo>
                  <a:pt x="4370" y="3878"/>
                </a:lnTo>
                <a:lnTo>
                  <a:pt x="4389" y="3879"/>
                </a:lnTo>
                <a:lnTo>
                  <a:pt x="4407" y="3878"/>
                </a:lnTo>
                <a:lnTo>
                  <a:pt x="4424" y="3876"/>
                </a:lnTo>
                <a:lnTo>
                  <a:pt x="4442" y="3873"/>
                </a:lnTo>
                <a:lnTo>
                  <a:pt x="4458" y="3867"/>
                </a:lnTo>
                <a:lnTo>
                  <a:pt x="4476" y="3862"/>
                </a:lnTo>
                <a:lnTo>
                  <a:pt x="4492" y="3856"/>
                </a:lnTo>
                <a:lnTo>
                  <a:pt x="4507" y="3847"/>
                </a:lnTo>
                <a:lnTo>
                  <a:pt x="4522" y="3838"/>
                </a:lnTo>
                <a:lnTo>
                  <a:pt x="4537" y="3826"/>
                </a:lnTo>
                <a:lnTo>
                  <a:pt x="4551" y="3816"/>
                </a:lnTo>
                <a:lnTo>
                  <a:pt x="4565" y="3802"/>
                </a:lnTo>
                <a:lnTo>
                  <a:pt x="4577" y="3789"/>
                </a:lnTo>
                <a:lnTo>
                  <a:pt x="4588" y="3774"/>
                </a:lnTo>
                <a:lnTo>
                  <a:pt x="4600" y="3760"/>
                </a:lnTo>
                <a:lnTo>
                  <a:pt x="4609" y="3743"/>
                </a:lnTo>
                <a:lnTo>
                  <a:pt x="4619" y="3727"/>
                </a:lnTo>
                <a:close/>
                <a:moveTo>
                  <a:pt x="4741" y="3511"/>
                </a:moveTo>
                <a:lnTo>
                  <a:pt x="4741" y="3511"/>
                </a:lnTo>
                <a:lnTo>
                  <a:pt x="4741" y="3529"/>
                </a:lnTo>
                <a:lnTo>
                  <a:pt x="4739" y="3545"/>
                </a:lnTo>
                <a:lnTo>
                  <a:pt x="4736" y="3562"/>
                </a:lnTo>
                <a:lnTo>
                  <a:pt x="4732" y="3578"/>
                </a:lnTo>
                <a:lnTo>
                  <a:pt x="4727" y="3594"/>
                </a:lnTo>
                <a:lnTo>
                  <a:pt x="4723" y="3609"/>
                </a:lnTo>
                <a:lnTo>
                  <a:pt x="4715" y="3622"/>
                </a:lnTo>
                <a:lnTo>
                  <a:pt x="4708" y="3635"/>
                </a:lnTo>
                <a:lnTo>
                  <a:pt x="4702" y="3668"/>
                </a:lnTo>
                <a:lnTo>
                  <a:pt x="4695" y="3697"/>
                </a:lnTo>
                <a:lnTo>
                  <a:pt x="4683" y="3727"/>
                </a:lnTo>
                <a:lnTo>
                  <a:pt x="4671" y="3755"/>
                </a:lnTo>
                <a:lnTo>
                  <a:pt x="4656" y="3780"/>
                </a:lnTo>
                <a:lnTo>
                  <a:pt x="4639" y="3805"/>
                </a:lnTo>
                <a:lnTo>
                  <a:pt x="4621" y="3829"/>
                </a:lnTo>
                <a:lnTo>
                  <a:pt x="4600" y="3850"/>
                </a:lnTo>
                <a:lnTo>
                  <a:pt x="4578" y="3870"/>
                </a:lnTo>
                <a:lnTo>
                  <a:pt x="4554" y="3887"/>
                </a:lnTo>
                <a:lnTo>
                  <a:pt x="4531" y="3901"/>
                </a:lnTo>
                <a:lnTo>
                  <a:pt x="4504" y="3915"/>
                </a:lnTo>
                <a:lnTo>
                  <a:pt x="4476" y="3925"/>
                </a:lnTo>
                <a:lnTo>
                  <a:pt x="4448" y="3932"/>
                </a:lnTo>
                <a:lnTo>
                  <a:pt x="4418" y="3937"/>
                </a:lnTo>
                <a:lnTo>
                  <a:pt x="4389" y="3938"/>
                </a:lnTo>
                <a:lnTo>
                  <a:pt x="4358" y="3937"/>
                </a:lnTo>
                <a:lnTo>
                  <a:pt x="4328" y="3932"/>
                </a:lnTo>
                <a:lnTo>
                  <a:pt x="4300" y="3925"/>
                </a:lnTo>
                <a:lnTo>
                  <a:pt x="4272" y="3915"/>
                </a:lnTo>
                <a:lnTo>
                  <a:pt x="4247" y="3901"/>
                </a:lnTo>
                <a:lnTo>
                  <a:pt x="4222" y="3887"/>
                </a:lnTo>
                <a:lnTo>
                  <a:pt x="4198" y="3869"/>
                </a:lnTo>
                <a:lnTo>
                  <a:pt x="4176" y="3850"/>
                </a:lnTo>
                <a:lnTo>
                  <a:pt x="4155" y="3829"/>
                </a:lnTo>
                <a:lnTo>
                  <a:pt x="4138" y="3805"/>
                </a:lnTo>
                <a:lnTo>
                  <a:pt x="4120" y="3780"/>
                </a:lnTo>
                <a:lnTo>
                  <a:pt x="4105" y="3754"/>
                </a:lnTo>
                <a:lnTo>
                  <a:pt x="4093" y="3726"/>
                </a:lnTo>
                <a:lnTo>
                  <a:pt x="4083" y="3696"/>
                </a:lnTo>
                <a:lnTo>
                  <a:pt x="4074" y="3666"/>
                </a:lnTo>
                <a:lnTo>
                  <a:pt x="4068" y="3634"/>
                </a:lnTo>
                <a:lnTo>
                  <a:pt x="4061" y="3621"/>
                </a:lnTo>
                <a:lnTo>
                  <a:pt x="4055" y="3607"/>
                </a:lnTo>
                <a:lnTo>
                  <a:pt x="4049" y="3593"/>
                </a:lnTo>
                <a:lnTo>
                  <a:pt x="4045" y="3578"/>
                </a:lnTo>
                <a:lnTo>
                  <a:pt x="4042" y="3562"/>
                </a:lnTo>
                <a:lnTo>
                  <a:pt x="4039" y="3545"/>
                </a:lnTo>
                <a:lnTo>
                  <a:pt x="4037" y="3528"/>
                </a:lnTo>
                <a:lnTo>
                  <a:pt x="4036" y="3511"/>
                </a:lnTo>
                <a:lnTo>
                  <a:pt x="4036" y="3256"/>
                </a:lnTo>
                <a:lnTo>
                  <a:pt x="4037" y="3242"/>
                </a:lnTo>
                <a:lnTo>
                  <a:pt x="4040" y="3228"/>
                </a:lnTo>
                <a:lnTo>
                  <a:pt x="4045" y="3214"/>
                </a:lnTo>
                <a:lnTo>
                  <a:pt x="4052" y="3201"/>
                </a:lnTo>
                <a:lnTo>
                  <a:pt x="4061" y="3186"/>
                </a:lnTo>
                <a:lnTo>
                  <a:pt x="4071" y="3174"/>
                </a:lnTo>
                <a:lnTo>
                  <a:pt x="4083" y="3161"/>
                </a:lnTo>
                <a:lnTo>
                  <a:pt x="4095" y="3149"/>
                </a:lnTo>
                <a:lnTo>
                  <a:pt x="4110" y="3137"/>
                </a:lnTo>
                <a:lnTo>
                  <a:pt x="4124" y="3126"/>
                </a:lnTo>
                <a:lnTo>
                  <a:pt x="4142" y="3115"/>
                </a:lnTo>
                <a:lnTo>
                  <a:pt x="4158" y="3105"/>
                </a:lnTo>
                <a:lnTo>
                  <a:pt x="4178" y="3095"/>
                </a:lnTo>
                <a:lnTo>
                  <a:pt x="4195" y="3086"/>
                </a:lnTo>
                <a:lnTo>
                  <a:pt x="4216" y="3078"/>
                </a:lnTo>
                <a:lnTo>
                  <a:pt x="4235" y="3071"/>
                </a:lnTo>
                <a:lnTo>
                  <a:pt x="4256" y="3065"/>
                </a:lnTo>
                <a:lnTo>
                  <a:pt x="4277" y="3059"/>
                </a:lnTo>
                <a:lnTo>
                  <a:pt x="4297" y="3055"/>
                </a:lnTo>
                <a:lnTo>
                  <a:pt x="4318" y="3052"/>
                </a:lnTo>
                <a:lnTo>
                  <a:pt x="4339" y="3049"/>
                </a:lnTo>
                <a:lnTo>
                  <a:pt x="4359" y="3047"/>
                </a:lnTo>
                <a:lnTo>
                  <a:pt x="4379" y="3047"/>
                </a:lnTo>
                <a:lnTo>
                  <a:pt x="4399" y="3047"/>
                </a:lnTo>
                <a:lnTo>
                  <a:pt x="4418" y="3050"/>
                </a:lnTo>
                <a:lnTo>
                  <a:pt x="4438" y="3053"/>
                </a:lnTo>
                <a:lnTo>
                  <a:pt x="4455" y="3059"/>
                </a:lnTo>
                <a:lnTo>
                  <a:pt x="4472" y="3065"/>
                </a:lnTo>
                <a:lnTo>
                  <a:pt x="4488" y="3072"/>
                </a:lnTo>
                <a:lnTo>
                  <a:pt x="4503" y="3081"/>
                </a:lnTo>
                <a:lnTo>
                  <a:pt x="4517" y="3092"/>
                </a:lnTo>
                <a:lnTo>
                  <a:pt x="4529" y="3105"/>
                </a:lnTo>
                <a:lnTo>
                  <a:pt x="4543" y="3099"/>
                </a:lnTo>
                <a:lnTo>
                  <a:pt x="4556" y="3096"/>
                </a:lnTo>
                <a:lnTo>
                  <a:pt x="4569" y="3093"/>
                </a:lnTo>
                <a:lnTo>
                  <a:pt x="4581" y="3092"/>
                </a:lnTo>
                <a:lnTo>
                  <a:pt x="4593" y="3090"/>
                </a:lnTo>
                <a:lnTo>
                  <a:pt x="4603" y="3090"/>
                </a:lnTo>
                <a:lnTo>
                  <a:pt x="4614" y="3092"/>
                </a:lnTo>
                <a:lnTo>
                  <a:pt x="4624" y="3095"/>
                </a:lnTo>
                <a:lnTo>
                  <a:pt x="4634" y="3098"/>
                </a:lnTo>
                <a:lnTo>
                  <a:pt x="4643" y="3100"/>
                </a:lnTo>
                <a:lnTo>
                  <a:pt x="4652" y="3106"/>
                </a:lnTo>
                <a:lnTo>
                  <a:pt x="4661" y="3111"/>
                </a:lnTo>
                <a:lnTo>
                  <a:pt x="4677" y="3124"/>
                </a:lnTo>
                <a:lnTo>
                  <a:pt x="4690" y="3140"/>
                </a:lnTo>
                <a:lnTo>
                  <a:pt x="4702" y="3160"/>
                </a:lnTo>
                <a:lnTo>
                  <a:pt x="4713" y="3182"/>
                </a:lnTo>
                <a:lnTo>
                  <a:pt x="4721" y="3205"/>
                </a:lnTo>
                <a:lnTo>
                  <a:pt x="4729" y="3231"/>
                </a:lnTo>
                <a:lnTo>
                  <a:pt x="4733" y="3257"/>
                </a:lnTo>
                <a:lnTo>
                  <a:pt x="4738" y="3285"/>
                </a:lnTo>
                <a:lnTo>
                  <a:pt x="4741" y="3315"/>
                </a:lnTo>
                <a:lnTo>
                  <a:pt x="4741" y="3346"/>
                </a:lnTo>
                <a:lnTo>
                  <a:pt x="4741" y="3511"/>
                </a:lnTo>
                <a:close/>
                <a:moveTo>
                  <a:pt x="2069" y="1201"/>
                </a:moveTo>
                <a:lnTo>
                  <a:pt x="2069" y="335"/>
                </a:lnTo>
                <a:lnTo>
                  <a:pt x="2069" y="310"/>
                </a:lnTo>
                <a:lnTo>
                  <a:pt x="2072" y="285"/>
                </a:lnTo>
                <a:lnTo>
                  <a:pt x="2076" y="263"/>
                </a:lnTo>
                <a:lnTo>
                  <a:pt x="2082" y="242"/>
                </a:lnTo>
                <a:lnTo>
                  <a:pt x="2091" y="223"/>
                </a:lnTo>
                <a:lnTo>
                  <a:pt x="2100" y="204"/>
                </a:lnTo>
                <a:lnTo>
                  <a:pt x="2112" y="188"/>
                </a:lnTo>
                <a:lnTo>
                  <a:pt x="2124" y="173"/>
                </a:lnTo>
                <a:lnTo>
                  <a:pt x="2138" y="160"/>
                </a:lnTo>
                <a:lnTo>
                  <a:pt x="2155" y="148"/>
                </a:lnTo>
                <a:lnTo>
                  <a:pt x="2172" y="139"/>
                </a:lnTo>
                <a:lnTo>
                  <a:pt x="2193" y="130"/>
                </a:lnTo>
                <a:lnTo>
                  <a:pt x="2214" y="124"/>
                </a:lnTo>
                <a:lnTo>
                  <a:pt x="2237" y="120"/>
                </a:lnTo>
                <a:lnTo>
                  <a:pt x="2262" y="117"/>
                </a:lnTo>
                <a:lnTo>
                  <a:pt x="2288" y="115"/>
                </a:lnTo>
                <a:lnTo>
                  <a:pt x="4968" y="115"/>
                </a:lnTo>
                <a:lnTo>
                  <a:pt x="4995" y="117"/>
                </a:lnTo>
                <a:lnTo>
                  <a:pt x="5020" y="120"/>
                </a:lnTo>
                <a:lnTo>
                  <a:pt x="5042" y="124"/>
                </a:lnTo>
                <a:lnTo>
                  <a:pt x="5064" y="130"/>
                </a:lnTo>
                <a:lnTo>
                  <a:pt x="5083" y="139"/>
                </a:lnTo>
                <a:lnTo>
                  <a:pt x="5101" y="148"/>
                </a:lnTo>
                <a:lnTo>
                  <a:pt x="5117" y="160"/>
                </a:lnTo>
                <a:lnTo>
                  <a:pt x="5132" y="173"/>
                </a:lnTo>
                <a:lnTo>
                  <a:pt x="5146" y="188"/>
                </a:lnTo>
                <a:lnTo>
                  <a:pt x="5157" y="204"/>
                </a:lnTo>
                <a:lnTo>
                  <a:pt x="5166" y="223"/>
                </a:lnTo>
                <a:lnTo>
                  <a:pt x="5174" y="242"/>
                </a:lnTo>
                <a:lnTo>
                  <a:pt x="5179" y="263"/>
                </a:lnTo>
                <a:lnTo>
                  <a:pt x="5184" y="285"/>
                </a:lnTo>
                <a:lnTo>
                  <a:pt x="5187" y="310"/>
                </a:lnTo>
                <a:lnTo>
                  <a:pt x="5188" y="335"/>
                </a:lnTo>
                <a:lnTo>
                  <a:pt x="5188" y="2568"/>
                </a:lnTo>
                <a:lnTo>
                  <a:pt x="3232" y="2568"/>
                </a:lnTo>
                <a:lnTo>
                  <a:pt x="3232" y="2450"/>
                </a:lnTo>
                <a:lnTo>
                  <a:pt x="5070" y="2450"/>
                </a:lnTo>
                <a:lnTo>
                  <a:pt x="5070" y="335"/>
                </a:lnTo>
                <a:lnTo>
                  <a:pt x="5069" y="309"/>
                </a:lnTo>
                <a:lnTo>
                  <a:pt x="5064" y="287"/>
                </a:lnTo>
                <a:lnTo>
                  <a:pt x="5061" y="278"/>
                </a:lnTo>
                <a:lnTo>
                  <a:pt x="5058" y="269"/>
                </a:lnTo>
                <a:lnTo>
                  <a:pt x="5054" y="263"/>
                </a:lnTo>
                <a:lnTo>
                  <a:pt x="5048" y="256"/>
                </a:lnTo>
                <a:lnTo>
                  <a:pt x="5042" y="250"/>
                </a:lnTo>
                <a:lnTo>
                  <a:pt x="5035" y="245"/>
                </a:lnTo>
                <a:lnTo>
                  <a:pt x="5026" y="242"/>
                </a:lnTo>
                <a:lnTo>
                  <a:pt x="5017" y="239"/>
                </a:lnTo>
                <a:lnTo>
                  <a:pt x="5007" y="236"/>
                </a:lnTo>
                <a:lnTo>
                  <a:pt x="4995" y="235"/>
                </a:lnTo>
                <a:lnTo>
                  <a:pt x="4968" y="233"/>
                </a:lnTo>
                <a:lnTo>
                  <a:pt x="2288" y="233"/>
                </a:lnTo>
                <a:lnTo>
                  <a:pt x="2261" y="235"/>
                </a:lnTo>
                <a:lnTo>
                  <a:pt x="2251" y="236"/>
                </a:lnTo>
                <a:lnTo>
                  <a:pt x="2239" y="239"/>
                </a:lnTo>
                <a:lnTo>
                  <a:pt x="2230" y="242"/>
                </a:lnTo>
                <a:lnTo>
                  <a:pt x="2223" y="245"/>
                </a:lnTo>
                <a:lnTo>
                  <a:pt x="2215" y="250"/>
                </a:lnTo>
                <a:lnTo>
                  <a:pt x="2208" y="256"/>
                </a:lnTo>
                <a:lnTo>
                  <a:pt x="2203" y="263"/>
                </a:lnTo>
                <a:lnTo>
                  <a:pt x="2199" y="269"/>
                </a:lnTo>
                <a:lnTo>
                  <a:pt x="2194" y="278"/>
                </a:lnTo>
                <a:lnTo>
                  <a:pt x="2191" y="287"/>
                </a:lnTo>
                <a:lnTo>
                  <a:pt x="2189" y="309"/>
                </a:lnTo>
                <a:lnTo>
                  <a:pt x="2187" y="335"/>
                </a:lnTo>
                <a:lnTo>
                  <a:pt x="2187" y="1201"/>
                </a:lnTo>
                <a:lnTo>
                  <a:pt x="2069" y="1201"/>
                </a:lnTo>
                <a:close/>
                <a:moveTo>
                  <a:pt x="2475" y="635"/>
                </a:moveTo>
                <a:lnTo>
                  <a:pt x="4782" y="635"/>
                </a:lnTo>
                <a:lnTo>
                  <a:pt x="4782" y="695"/>
                </a:lnTo>
                <a:lnTo>
                  <a:pt x="2475" y="695"/>
                </a:lnTo>
                <a:lnTo>
                  <a:pt x="2475" y="635"/>
                </a:lnTo>
                <a:close/>
                <a:moveTo>
                  <a:pt x="2475" y="1070"/>
                </a:moveTo>
                <a:lnTo>
                  <a:pt x="4782" y="1070"/>
                </a:lnTo>
                <a:lnTo>
                  <a:pt x="4782" y="1129"/>
                </a:lnTo>
                <a:lnTo>
                  <a:pt x="2475" y="1129"/>
                </a:lnTo>
                <a:lnTo>
                  <a:pt x="2475" y="1070"/>
                </a:lnTo>
                <a:close/>
                <a:moveTo>
                  <a:pt x="3232" y="1503"/>
                </a:moveTo>
                <a:lnTo>
                  <a:pt x="4782" y="1503"/>
                </a:lnTo>
                <a:lnTo>
                  <a:pt x="4782" y="1562"/>
                </a:lnTo>
                <a:lnTo>
                  <a:pt x="3232" y="1562"/>
                </a:lnTo>
                <a:lnTo>
                  <a:pt x="3232" y="1503"/>
                </a:lnTo>
                <a:close/>
                <a:moveTo>
                  <a:pt x="3232" y="1936"/>
                </a:moveTo>
                <a:lnTo>
                  <a:pt x="4782" y="1936"/>
                </a:lnTo>
                <a:lnTo>
                  <a:pt x="4782" y="1995"/>
                </a:lnTo>
                <a:lnTo>
                  <a:pt x="3232" y="1995"/>
                </a:lnTo>
                <a:lnTo>
                  <a:pt x="3232" y="1936"/>
                </a:lnTo>
                <a:close/>
                <a:moveTo>
                  <a:pt x="1200" y="3511"/>
                </a:moveTo>
                <a:lnTo>
                  <a:pt x="1200" y="3511"/>
                </a:lnTo>
                <a:lnTo>
                  <a:pt x="1200" y="3529"/>
                </a:lnTo>
                <a:lnTo>
                  <a:pt x="1198" y="3545"/>
                </a:lnTo>
                <a:lnTo>
                  <a:pt x="1195" y="3562"/>
                </a:lnTo>
                <a:lnTo>
                  <a:pt x="1191" y="3578"/>
                </a:lnTo>
                <a:lnTo>
                  <a:pt x="1187" y="3594"/>
                </a:lnTo>
                <a:lnTo>
                  <a:pt x="1181" y="3609"/>
                </a:lnTo>
                <a:lnTo>
                  <a:pt x="1175" y="3622"/>
                </a:lnTo>
                <a:lnTo>
                  <a:pt x="1167" y="3635"/>
                </a:lnTo>
                <a:lnTo>
                  <a:pt x="1162" y="3668"/>
                </a:lnTo>
                <a:lnTo>
                  <a:pt x="1153" y="3697"/>
                </a:lnTo>
                <a:lnTo>
                  <a:pt x="1142" y="3727"/>
                </a:lnTo>
                <a:lnTo>
                  <a:pt x="1130" y="3755"/>
                </a:lnTo>
                <a:lnTo>
                  <a:pt x="1116" y="3780"/>
                </a:lnTo>
                <a:lnTo>
                  <a:pt x="1098" y="3805"/>
                </a:lnTo>
                <a:lnTo>
                  <a:pt x="1080" y="3829"/>
                </a:lnTo>
                <a:lnTo>
                  <a:pt x="1060" y="3850"/>
                </a:lnTo>
                <a:lnTo>
                  <a:pt x="1037" y="3870"/>
                </a:lnTo>
                <a:lnTo>
                  <a:pt x="1014" y="3887"/>
                </a:lnTo>
                <a:lnTo>
                  <a:pt x="989" y="3901"/>
                </a:lnTo>
                <a:lnTo>
                  <a:pt x="963" y="3915"/>
                </a:lnTo>
                <a:lnTo>
                  <a:pt x="935" y="3925"/>
                </a:lnTo>
                <a:lnTo>
                  <a:pt x="907" y="3932"/>
                </a:lnTo>
                <a:lnTo>
                  <a:pt x="878" y="3937"/>
                </a:lnTo>
                <a:lnTo>
                  <a:pt x="848" y="3938"/>
                </a:lnTo>
                <a:lnTo>
                  <a:pt x="817" y="3937"/>
                </a:lnTo>
                <a:lnTo>
                  <a:pt x="788" y="3932"/>
                </a:lnTo>
                <a:lnTo>
                  <a:pt x="760" y="3925"/>
                </a:lnTo>
                <a:lnTo>
                  <a:pt x="731" y="3915"/>
                </a:lnTo>
                <a:lnTo>
                  <a:pt x="706" y="3901"/>
                </a:lnTo>
                <a:lnTo>
                  <a:pt x="681" y="3887"/>
                </a:lnTo>
                <a:lnTo>
                  <a:pt x="658" y="3869"/>
                </a:lnTo>
                <a:lnTo>
                  <a:pt x="635" y="3850"/>
                </a:lnTo>
                <a:lnTo>
                  <a:pt x="615" y="3829"/>
                </a:lnTo>
                <a:lnTo>
                  <a:pt x="597" y="3805"/>
                </a:lnTo>
                <a:lnTo>
                  <a:pt x="579" y="3780"/>
                </a:lnTo>
                <a:lnTo>
                  <a:pt x="564" y="3754"/>
                </a:lnTo>
                <a:lnTo>
                  <a:pt x="553" y="3726"/>
                </a:lnTo>
                <a:lnTo>
                  <a:pt x="542" y="3696"/>
                </a:lnTo>
                <a:lnTo>
                  <a:pt x="533" y="3666"/>
                </a:lnTo>
                <a:lnTo>
                  <a:pt x="528" y="3634"/>
                </a:lnTo>
                <a:lnTo>
                  <a:pt x="520" y="3621"/>
                </a:lnTo>
                <a:lnTo>
                  <a:pt x="514" y="3607"/>
                </a:lnTo>
                <a:lnTo>
                  <a:pt x="508" y="3593"/>
                </a:lnTo>
                <a:lnTo>
                  <a:pt x="504" y="3578"/>
                </a:lnTo>
                <a:lnTo>
                  <a:pt x="499" y="3562"/>
                </a:lnTo>
                <a:lnTo>
                  <a:pt x="498" y="3545"/>
                </a:lnTo>
                <a:lnTo>
                  <a:pt x="497" y="3528"/>
                </a:lnTo>
                <a:lnTo>
                  <a:pt x="495" y="3511"/>
                </a:lnTo>
                <a:lnTo>
                  <a:pt x="495" y="3256"/>
                </a:lnTo>
                <a:lnTo>
                  <a:pt x="497" y="3242"/>
                </a:lnTo>
                <a:lnTo>
                  <a:pt x="499" y="3228"/>
                </a:lnTo>
                <a:lnTo>
                  <a:pt x="504" y="3214"/>
                </a:lnTo>
                <a:lnTo>
                  <a:pt x="511" y="3201"/>
                </a:lnTo>
                <a:lnTo>
                  <a:pt x="520" y="3186"/>
                </a:lnTo>
                <a:lnTo>
                  <a:pt x="531" y="3174"/>
                </a:lnTo>
                <a:lnTo>
                  <a:pt x="541" y="3161"/>
                </a:lnTo>
                <a:lnTo>
                  <a:pt x="554" y="3149"/>
                </a:lnTo>
                <a:lnTo>
                  <a:pt x="569" y="3137"/>
                </a:lnTo>
                <a:lnTo>
                  <a:pt x="584" y="3126"/>
                </a:lnTo>
                <a:lnTo>
                  <a:pt x="600" y="3115"/>
                </a:lnTo>
                <a:lnTo>
                  <a:pt x="618" y="3105"/>
                </a:lnTo>
                <a:lnTo>
                  <a:pt x="635" y="3095"/>
                </a:lnTo>
                <a:lnTo>
                  <a:pt x="655" y="3086"/>
                </a:lnTo>
                <a:lnTo>
                  <a:pt x="674" y="3078"/>
                </a:lnTo>
                <a:lnTo>
                  <a:pt x="695" y="3071"/>
                </a:lnTo>
                <a:lnTo>
                  <a:pt x="715" y="3065"/>
                </a:lnTo>
                <a:lnTo>
                  <a:pt x="736" y="3059"/>
                </a:lnTo>
                <a:lnTo>
                  <a:pt x="757" y="3055"/>
                </a:lnTo>
                <a:lnTo>
                  <a:pt x="777" y="3052"/>
                </a:lnTo>
                <a:lnTo>
                  <a:pt x="798" y="3049"/>
                </a:lnTo>
                <a:lnTo>
                  <a:pt x="819" y="3047"/>
                </a:lnTo>
                <a:lnTo>
                  <a:pt x="838" y="3047"/>
                </a:lnTo>
                <a:lnTo>
                  <a:pt x="859" y="3047"/>
                </a:lnTo>
                <a:lnTo>
                  <a:pt x="878" y="3050"/>
                </a:lnTo>
                <a:lnTo>
                  <a:pt x="896" y="3053"/>
                </a:lnTo>
                <a:lnTo>
                  <a:pt x="915" y="3059"/>
                </a:lnTo>
                <a:lnTo>
                  <a:pt x="931" y="3065"/>
                </a:lnTo>
                <a:lnTo>
                  <a:pt x="947" y="3072"/>
                </a:lnTo>
                <a:lnTo>
                  <a:pt x="962" y="3081"/>
                </a:lnTo>
                <a:lnTo>
                  <a:pt x="977" y="3092"/>
                </a:lnTo>
                <a:lnTo>
                  <a:pt x="989" y="3105"/>
                </a:lnTo>
                <a:lnTo>
                  <a:pt x="1002" y="3099"/>
                </a:lnTo>
                <a:lnTo>
                  <a:pt x="1015" y="3096"/>
                </a:lnTo>
                <a:lnTo>
                  <a:pt x="1029" y="3093"/>
                </a:lnTo>
                <a:lnTo>
                  <a:pt x="1040" y="3092"/>
                </a:lnTo>
                <a:lnTo>
                  <a:pt x="1052" y="3090"/>
                </a:lnTo>
                <a:lnTo>
                  <a:pt x="1062" y="3090"/>
                </a:lnTo>
                <a:lnTo>
                  <a:pt x="1073" y="3092"/>
                </a:lnTo>
                <a:lnTo>
                  <a:pt x="1083" y="3095"/>
                </a:lnTo>
                <a:lnTo>
                  <a:pt x="1094" y="3098"/>
                </a:lnTo>
                <a:lnTo>
                  <a:pt x="1102" y="3100"/>
                </a:lnTo>
                <a:lnTo>
                  <a:pt x="1111" y="3106"/>
                </a:lnTo>
                <a:lnTo>
                  <a:pt x="1120" y="3111"/>
                </a:lnTo>
                <a:lnTo>
                  <a:pt x="1135" y="3124"/>
                </a:lnTo>
                <a:lnTo>
                  <a:pt x="1150" y="3140"/>
                </a:lnTo>
                <a:lnTo>
                  <a:pt x="1162" y="3160"/>
                </a:lnTo>
                <a:lnTo>
                  <a:pt x="1172" y="3182"/>
                </a:lnTo>
                <a:lnTo>
                  <a:pt x="1181" y="3205"/>
                </a:lnTo>
                <a:lnTo>
                  <a:pt x="1188" y="3231"/>
                </a:lnTo>
                <a:lnTo>
                  <a:pt x="1193" y="3257"/>
                </a:lnTo>
                <a:lnTo>
                  <a:pt x="1197" y="3285"/>
                </a:lnTo>
                <a:lnTo>
                  <a:pt x="1200" y="3315"/>
                </a:lnTo>
                <a:lnTo>
                  <a:pt x="1200" y="3346"/>
                </a:lnTo>
                <a:lnTo>
                  <a:pt x="1200" y="3511"/>
                </a:lnTo>
                <a:close/>
                <a:moveTo>
                  <a:pt x="1077" y="3727"/>
                </a:moveTo>
                <a:lnTo>
                  <a:pt x="1077" y="3727"/>
                </a:lnTo>
                <a:lnTo>
                  <a:pt x="1052" y="3740"/>
                </a:lnTo>
                <a:lnTo>
                  <a:pt x="1026" y="3754"/>
                </a:lnTo>
                <a:lnTo>
                  <a:pt x="999" y="3764"/>
                </a:lnTo>
                <a:lnTo>
                  <a:pt x="969" y="3773"/>
                </a:lnTo>
                <a:lnTo>
                  <a:pt x="940" y="3779"/>
                </a:lnTo>
                <a:lnTo>
                  <a:pt x="909" y="3783"/>
                </a:lnTo>
                <a:lnTo>
                  <a:pt x="878" y="3786"/>
                </a:lnTo>
                <a:lnTo>
                  <a:pt x="847" y="3788"/>
                </a:lnTo>
                <a:lnTo>
                  <a:pt x="816" y="3786"/>
                </a:lnTo>
                <a:lnTo>
                  <a:pt x="785" y="3783"/>
                </a:lnTo>
                <a:lnTo>
                  <a:pt x="755" y="3779"/>
                </a:lnTo>
                <a:lnTo>
                  <a:pt x="726" y="3771"/>
                </a:lnTo>
                <a:lnTo>
                  <a:pt x="696" y="3763"/>
                </a:lnTo>
                <a:lnTo>
                  <a:pt x="668" y="3752"/>
                </a:lnTo>
                <a:lnTo>
                  <a:pt x="641" y="3739"/>
                </a:lnTo>
                <a:lnTo>
                  <a:pt x="616" y="3726"/>
                </a:lnTo>
                <a:lnTo>
                  <a:pt x="625" y="3742"/>
                </a:lnTo>
                <a:lnTo>
                  <a:pt x="635" y="3758"/>
                </a:lnTo>
                <a:lnTo>
                  <a:pt x="647" y="3774"/>
                </a:lnTo>
                <a:lnTo>
                  <a:pt x="659" y="3788"/>
                </a:lnTo>
                <a:lnTo>
                  <a:pt x="671" y="3802"/>
                </a:lnTo>
                <a:lnTo>
                  <a:pt x="684" y="3814"/>
                </a:lnTo>
                <a:lnTo>
                  <a:pt x="699" y="3826"/>
                </a:lnTo>
                <a:lnTo>
                  <a:pt x="712" y="3836"/>
                </a:lnTo>
                <a:lnTo>
                  <a:pt x="729" y="3847"/>
                </a:lnTo>
                <a:lnTo>
                  <a:pt x="743" y="3854"/>
                </a:lnTo>
                <a:lnTo>
                  <a:pt x="760" y="3862"/>
                </a:lnTo>
                <a:lnTo>
                  <a:pt x="777" y="3867"/>
                </a:lnTo>
                <a:lnTo>
                  <a:pt x="794" y="3872"/>
                </a:lnTo>
                <a:lnTo>
                  <a:pt x="811" y="3876"/>
                </a:lnTo>
                <a:lnTo>
                  <a:pt x="829" y="3878"/>
                </a:lnTo>
                <a:lnTo>
                  <a:pt x="848" y="3879"/>
                </a:lnTo>
                <a:lnTo>
                  <a:pt x="866" y="3878"/>
                </a:lnTo>
                <a:lnTo>
                  <a:pt x="884" y="3876"/>
                </a:lnTo>
                <a:lnTo>
                  <a:pt x="901" y="3873"/>
                </a:lnTo>
                <a:lnTo>
                  <a:pt x="918" y="3867"/>
                </a:lnTo>
                <a:lnTo>
                  <a:pt x="935" y="3862"/>
                </a:lnTo>
                <a:lnTo>
                  <a:pt x="950" y="3856"/>
                </a:lnTo>
                <a:lnTo>
                  <a:pt x="966" y="3847"/>
                </a:lnTo>
                <a:lnTo>
                  <a:pt x="981" y="3838"/>
                </a:lnTo>
                <a:lnTo>
                  <a:pt x="996" y="3826"/>
                </a:lnTo>
                <a:lnTo>
                  <a:pt x="1011" y="3816"/>
                </a:lnTo>
                <a:lnTo>
                  <a:pt x="1024" y="3802"/>
                </a:lnTo>
                <a:lnTo>
                  <a:pt x="1036" y="3789"/>
                </a:lnTo>
                <a:lnTo>
                  <a:pt x="1048" y="3774"/>
                </a:lnTo>
                <a:lnTo>
                  <a:pt x="1058" y="3760"/>
                </a:lnTo>
                <a:lnTo>
                  <a:pt x="1068" y="3743"/>
                </a:lnTo>
                <a:lnTo>
                  <a:pt x="1077" y="3727"/>
                </a:lnTo>
                <a:close/>
                <a:moveTo>
                  <a:pt x="347" y="4037"/>
                </a:moveTo>
                <a:lnTo>
                  <a:pt x="1365" y="4042"/>
                </a:lnTo>
                <a:lnTo>
                  <a:pt x="1408" y="4043"/>
                </a:lnTo>
                <a:lnTo>
                  <a:pt x="1445" y="4046"/>
                </a:lnTo>
                <a:lnTo>
                  <a:pt x="1463" y="4049"/>
                </a:lnTo>
                <a:lnTo>
                  <a:pt x="1479" y="4054"/>
                </a:lnTo>
                <a:lnTo>
                  <a:pt x="1494" y="4058"/>
                </a:lnTo>
                <a:lnTo>
                  <a:pt x="1507" y="4065"/>
                </a:lnTo>
                <a:lnTo>
                  <a:pt x="1521" y="4073"/>
                </a:lnTo>
                <a:lnTo>
                  <a:pt x="1532" y="4082"/>
                </a:lnTo>
                <a:lnTo>
                  <a:pt x="1541" y="4094"/>
                </a:lnTo>
                <a:lnTo>
                  <a:pt x="1552" y="4105"/>
                </a:lnTo>
                <a:lnTo>
                  <a:pt x="1559" y="4120"/>
                </a:lnTo>
                <a:lnTo>
                  <a:pt x="1565" y="4138"/>
                </a:lnTo>
                <a:lnTo>
                  <a:pt x="1571" y="4157"/>
                </a:lnTo>
                <a:lnTo>
                  <a:pt x="1575" y="4179"/>
                </a:lnTo>
                <a:lnTo>
                  <a:pt x="1671" y="4763"/>
                </a:lnTo>
                <a:lnTo>
                  <a:pt x="24" y="4763"/>
                </a:lnTo>
                <a:lnTo>
                  <a:pt x="120" y="4179"/>
                </a:lnTo>
                <a:lnTo>
                  <a:pt x="124" y="4156"/>
                </a:lnTo>
                <a:lnTo>
                  <a:pt x="130" y="4136"/>
                </a:lnTo>
                <a:lnTo>
                  <a:pt x="137" y="4117"/>
                </a:lnTo>
                <a:lnTo>
                  <a:pt x="146" y="4102"/>
                </a:lnTo>
                <a:lnTo>
                  <a:pt x="157" y="4089"/>
                </a:lnTo>
                <a:lnTo>
                  <a:pt x="167" y="4077"/>
                </a:lnTo>
                <a:lnTo>
                  <a:pt x="180" y="4067"/>
                </a:lnTo>
                <a:lnTo>
                  <a:pt x="194" y="4060"/>
                </a:lnTo>
                <a:lnTo>
                  <a:pt x="208" y="4054"/>
                </a:lnTo>
                <a:lnTo>
                  <a:pt x="225" y="4048"/>
                </a:lnTo>
                <a:lnTo>
                  <a:pt x="242" y="4043"/>
                </a:lnTo>
                <a:lnTo>
                  <a:pt x="260" y="4040"/>
                </a:lnTo>
                <a:lnTo>
                  <a:pt x="281" y="4039"/>
                </a:lnTo>
                <a:lnTo>
                  <a:pt x="301" y="4037"/>
                </a:lnTo>
                <a:lnTo>
                  <a:pt x="347" y="4037"/>
                </a:lnTo>
                <a:close/>
                <a:moveTo>
                  <a:pt x="1265" y="918"/>
                </a:moveTo>
                <a:lnTo>
                  <a:pt x="1265" y="918"/>
                </a:lnTo>
                <a:lnTo>
                  <a:pt x="1599" y="1037"/>
                </a:lnTo>
                <a:lnTo>
                  <a:pt x="1630" y="1049"/>
                </a:lnTo>
                <a:lnTo>
                  <a:pt x="1660" y="1064"/>
                </a:lnTo>
                <a:lnTo>
                  <a:pt x="1686" y="1079"/>
                </a:lnTo>
                <a:lnTo>
                  <a:pt x="1713" y="1097"/>
                </a:lnTo>
                <a:lnTo>
                  <a:pt x="1738" y="1114"/>
                </a:lnTo>
                <a:lnTo>
                  <a:pt x="1760" y="1135"/>
                </a:lnTo>
                <a:lnTo>
                  <a:pt x="1782" y="1156"/>
                </a:lnTo>
                <a:lnTo>
                  <a:pt x="1801" y="1179"/>
                </a:lnTo>
                <a:lnTo>
                  <a:pt x="1818" y="1201"/>
                </a:lnTo>
                <a:lnTo>
                  <a:pt x="1834" y="1227"/>
                </a:lnTo>
                <a:lnTo>
                  <a:pt x="1847" y="1252"/>
                </a:lnTo>
                <a:lnTo>
                  <a:pt x="1858" y="1278"/>
                </a:lnTo>
                <a:lnTo>
                  <a:pt x="1866" y="1305"/>
                </a:lnTo>
                <a:lnTo>
                  <a:pt x="1872" y="1333"/>
                </a:lnTo>
                <a:lnTo>
                  <a:pt x="1877" y="1361"/>
                </a:lnTo>
                <a:lnTo>
                  <a:pt x="1878" y="1391"/>
                </a:lnTo>
                <a:lnTo>
                  <a:pt x="1881" y="1614"/>
                </a:lnTo>
                <a:lnTo>
                  <a:pt x="1815" y="1608"/>
                </a:lnTo>
                <a:lnTo>
                  <a:pt x="1787" y="1606"/>
                </a:lnTo>
                <a:lnTo>
                  <a:pt x="1763" y="1606"/>
                </a:lnTo>
                <a:lnTo>
                  <a:pt x="1760" y="1392"/>
                </a:lnTo>
                <a:lnTo>
                  <a:pt x="1759" y="1374"/>
                </a:lnTo>
                <a:lnTo>
                  <a:pt x="1757" y="1357"/>
                </a:lnTo>
                <a:lnTo>
                  <a:pt x="1753" y="1339"/>
                </a:lnTo>
                <a:lnTo>
                  <a:pt x="1745" y="1321"/>
                </a:lnTo>
                <a:lnTo>
                  <a:pt x="1738" y="1303"/>
                </a:lnTo>
                <a:lnTo>
                  <a:pt x="1729" y="1286"/>
                </a:lnTo>
                <a:lnTo>
                  <a:pt x="1719" y="1269"/>
                </a:lnTo>
                <a:lnTo>
                  <a:pt x="1707" y="1253"/>
                </a:lnTo>
                <a:lnTo>
                  <a:pt x="1692" y="1237"/>
                </a:lnTo>
                <a:lnTo>
                  <a:pt x="1677" y="1222"/>
                </a:lnTo>
                <a:lnTo>
                  <a:pt x="1661" y="1207"/>
                </a:lnTo>
                <a:lnTo>
                  <a:pt x="1643" y="1194"/>
                </a:lnTo>
                <a:lnTo>
                  <a:pt x="1624" y="1181"/>
                </a:lnTo>
                <a:lnTo>
                  <a:pt x="1603" y="1169"/>
                </a:lnTo>
                <a:lnTo>
                  <a:pt x="1583" y="1159"/>
                </a:lnTo>
                <a:lnTo>
                  <a:pt x="1559" y="1150"/>
                </a:lnTo>
                <a:lnTo>
                  <a:pt x="1265" y="1043"/>
                </a:lnTo>
                <a:lnTo>
                  <a:pt x="1265" y="918"/>
                </a:lnTo>
                <a:close/>
                <a:moveTo>
                  <a:pt x="1741" y="3164"/>
                </a:moveTo>
                <a:lnTo>
                  <a:pt x="1537" y="3164"/>
                </a:lnTo>
                <a:lnTo>
                  <a:pt x="1524" y="3516"/>
                </a:lnTo>
                <a:lnTo>
                  <a:pt x="1741" y="3164"/>
                </a:lnTo>
                <a:close/>
                <a:moveTo>
                  <a:pt x="1540" y="3105"/>
                </a:moveTo>
                <a:lnTo>
                  <a:pt x="1779" y="3105"/>
                </a:lnTo>
                <a:lnTo>
                  <a:pt x="1770" y="2257"/>
                </a:lnTo>
                <a:lnTo>
                  <a:pt x="1748" y="2258"/>
                </a:lnTo>
                <a:lnTo>
                  <a:pt x="1726" y="2260"/>
                </a:lnTo>
                <a:lnTo>
                  <a:pt x="1417" y="2260"/>
                </a:lnTo>
                <a:lnTo>
                  <a:pt x="1138" y="2338"/>
                </a:lnTo>
                <a:lnTo>
                  <a:pt x="1159" y="2548"/>
                </a:lnTo>
                <a:lnTo>
                  <a:pt x="963" y="2786"/>
                </a:lnTo>
                <a:lnTo>
                  <a:pt x="770" y="2548"/>
                </a:lnTo>
                <a:lnTo>
                  <a:pt x="780" y="2440"/>
                </a:lnTo>
                <a:lnTo>
                  <a:pt x="516" y="2514"/>
                </a:lnTo>
                <a:lnTo>
                  <a:pt x="492" y="2520"/>
                </a:lnTo>
                <a:lnTo>
                  <a:pt x="470" y="2524"/>
                </a:lnTo>
                <a:lnTo>
                  <a:pt x="449" y="2527"/>
                </a:lnTo>
                <a:lnTo>
                  <a:pt x="429" y="2526"/>
                </a:lnTo>
                <a:lnTo>
                  <a:pt x="409" y="2524"/>
                </a:lnTo>
                <a:lnTo>
                  <a:pt x="392" y="2518"/>
                </a:lnTo>
                <a:lnTo>
                  <a:pt x="375" y="2511"/>
                </a:lnTo>
                <a:lnTo>
                  <a:pt x="359" y="2500"/>
                </a:lnTo>
                <a:lnTo>
                  <a:pt x="358" y="2886"/>
                </a:lnTo>
                <a:lnTo>
                  <a:pt x="239" y="2886"/>
                </a:lnTo>
                <a:lnTo>
                  <a:pt x="241" y="2419"/>
                </a:lnTo>
                <a:lnTo>
                  <a:pt x="15" y="1500"/>
                </a:lnTo>
                <a:lnTo>
                  <a:pt x="6" y="1462"/>
                </a:lnTo>
                <a:lnTo>
                  <a:pt x="1" y="1425"/>
                </a:lnTo>
                <a:lnTo>
                  <a:pt x="0" y="1388"/>
                </a:lnTo>
                <a:lnTo>
                  <a:pt x="1" y="1352"/>
                </a:lnTo>
                <a:lnTo>
                  <a:pt x="6" y="1318"/>
                </a:lnTo>
                <a:lnTo>
                  <a:pt x="13" y="1286"/>
                </a:lnTo>
                <a:lnTo>
                  <a:pt x="24" y="1253"/>
                </a:lnTo>
                <a:lnTo>
                  <a:pt x="37" y="1224"/>
                </a:lnTo>
                <a:lnTo>
                  <a:pt x="52" y="1196"/>
                </a:lnTo>
                <a:lnTo>
                  <a:pt x="71" y="1170"/>
                </a:lnTo>
                <a:lnTo>
                  <a:pt x="92" y="1145"/>
                </a:lnTo>
                <a:lnTo>
                  <a:pt x="114" y="1123"/>
                </a:lnTo>
                <a:lnTo>
                  <a:pt x="140" y="1104"/>
                </a:lnTo>
                <a:lnTo>
                  <a:pt x="168" y="1086"/>
                </a:lnTo>
                <a:lnTo>
                  <a:pt x="198" y="1071"/>
                </a:lnTo>
                <a:lnTo>
                  <a:pt x="231" y="1058"/>
                </a:lnTo>
                <a:lnTo>
                  <a:pt x="672" y="912"/>
                </a:lnTo>
                <a:lnTo>
                  <a:pt x="672" y="1039"/>
                </a:lnTo>
                <a:lnTo>
                  <a:pt x="253" y="1182"/>
                </a:lnTo>
                <a:lnTo>
                  <a:pt x="233" y="1190"/>
                </a:lnTo>
                <a:lnTo>
                  <a:pt x="217" y="1199"/>
                </a:lnTo>
                <a:lnTo>
                  <a:pt x="201" y="1209"/>
                </a:lnTo>
                <a:lnTo>
                  <a:pt x="186" y="1221"/>
                </a:lnTo>
                <a:lnTo>
                  <a:pt x="173" y="1234"/>
                </a:lnTo>
                <a:lnTo>
                  <a:pt x="160" y="1247"/>
                </a:lnTo>
                <a:lnTo>
                  <a:pt x="149" y="1264"/>
                </a:lnTo>
                <a:lnTo>
                  <a:pt x="139" y="1280"/>
                </a:lnTo>
                <a:lnTo>
                  <a:pt x="132" y="1298"/>
                </a:lnTo>
                <a:lnTo>
                  <a:pt x="126" y="1317"/>
                </a:lnTo>
                <a:lnTo>
                  <a:pt x="120" y="1337"/>
                </a:lnTo>
                <a:lnTo>
                  <a:pt x="117" y="1358"/>
                </a:lnTo>
                <a:lnTo>
                  <a:pt x="117" y="1380"/>
                </a:lnTo>
                <a:lnTo>
                  <a:pt x="117" y="1402"/>
                </a:lnTo>
                <a:lnTo>
                  <a:pt x="120" y="1426"/>
                </a:lnTo>
                <a:lnTo>
                  <a:pt x="124" y="1450"/>
                </a:lnTo>
                <a:lnTo>
                  <a:pt x="335" y="2310"/>
                </a:lnTo>
                <a:lnTo>
                  <a:pt x="346" y="2351"/>
                </a:lnTo>
                <a:lnTo>
                  <a:pt x="352" y="2373"/>
                </a:lnTo>
                <a:lnTo>
                  <a:pt x="359" y="2394"/>
                </a:lnTo>
                <a:lnTo>
                  <a:pt x="365" y="2410"/>
                </a:lnTo>
                <a:lnTo>
                  <a:pt x="372" y="2425"/>
                </a:lnTo>
                <a:lnTo>
                  <a:pt x="380" y="2437"/>
                </a:lnTo>
                <a:lnTo>
                  <a:pt x="389" y="2446"/>
                </a:lnTo>
                <a:lnTo>
                  <a:pt x="396" y="2455"/>
                </a:lnTo>
                <a:lnTo>
                  <a:pt x="405" y="2461"/>
                </a:lnTo>
                <a:lnTo>
                  <a:pt x="415" y="2465"/>
                </a:lnTo>
                <a:lnTo>
                  <a:pt x="424" y="2466"/>
                </a:lnTo>
                <a:lnTo>
                  <a:pt x="436" y="2468"/>
                </a:lnTo>
                <a:lnTo>
                  <a:pt x="446" y="2468"/>
                </a:lnTo>
                <a:lnTo>
                  <a:pt x="458" y="2466"/>
                </a:lnTo>
                <a:lnTo>
                  <a:pt x="471" y="2465"/>
                </a:lnTo>
                <a:lnTo>
                  <a:pt x="499" y="2458"/>
                </a:lnTo>
                <a:lnTo>
                  <a:pt x="1351" y="2218"/>
                </a:lnTo>
                <a:lnTo>
                  <a:pt x="1271" y="1858"/>
                </a:lnTo>
                <a:lnTo>
                  <a:pt x="686" y="2011"/>
                </a:lnTo>
                <a:lnTo>
                  <a:pt x="573" y="1615"/>
                </a:lnTo>
                <a:lnTo>
                  <a:pt x="630" y="1599"/>
                </a:lnTo>
                <a:lnTo>
                  <a:pt x="727" y="1939"/>
                </a:lnTo>
                <a:lnTo>
                  <a:pt x="835" y="1911"/>
                </a:lnTo>
                <a:lnTo>
                  <a:pt x="913" y="1156"/>
                </a:lnTo>
                <a:lnTo>
                  <a:pt x="904" y="1148"/>
                </a:lnTo>
                <a:lnTo>
                  <a:pt x="896" y="1139"/>
                </a:lnTo>
                <a:lnTo>
                  <a:pt x="888" y="1129"/>
                </a:lnTo>
                <a:lnTo>
                  <a:pt x="882" y="1119"/>
                </a:lnTo>
                <a:lnTo>
                  <a:pt x="878" y="1107"/>
                </a:lnTo>
                <a:lnTo>
                  <a:pt x="873" y="1095"/>
                </a:lnTo>
                <a:lnTo>
                  <a:pt x="872" y="1082"/>
                </a:lnTo>
                <a:lnTo>
                  <a:pt x="870" y="1070"/>
                </a:lnTo>
                <a:lnTo>
                  <a:pt x="872" y="1055"/>
                </a:lnTo>
                <a:lnTo>
                  <a:pt x="875" y="1042"/>
                </a:lnTo>
                <a:lnTo>
                  <a:pt x="881" y="1030"/>
                </a:lnTo>
                <a:lnTo>
                  <a:pt x="887" y="1018"/>
                </a:lnTo>
                <a:lnTo>
                  <a:pt x="896" y="1008"/>
                </a:lnTo>
                <a:lnTo>
                  <a:pt x="904" y="998"/>
                </a:lnTo>
                <a:lnTo>
                  <a:pt x="915" y="989"/>
                </a:lnTo>
                <a:lnTo>
                  <a:pt x="927" y="981"/>
                </a:lnTo>
                <a:lnTo>
                  <a:pt x="971" y="1071"/>
                </a:lnTo>
                <a:lnTo>
                  <a:pt x="978" y="1071"/>
                </a:lnTo>
                <a:lnTo>
                  <a:pt x="1026" y="977"/>
                </a:lnTo>
                <a:lnTo>
                  <a:pt x="1037" y="984"/>
                </a:lnTo>
                <a:lnTo>
                  <a:pt x="1048" y="993"/>
                </a:lnTo>
                <a:lnTo>
                  <a:pt x="1057" y="1003"/>
                </a:lnTo>
                <a:lnTo>
                  <a:pt x="1064" y="1014"/>
                </a:lnTo>
                <a:lnTo>
                  <a:pt x="1070" y="1027"/>
                </a:lnTo>
                <a:lnTo>
                  <a:pt x="1073" y="1040"/>
                </a:lnTo>
                <a:lnTo>
                  <a:pt x="1076" y="1055"/>
                </a:lnTo>
                <a:lnTo>
                  <a:pt x="1077" y="1070"/>
                </a:lnTo>
                <a:lnTo>
                  <a:pt x="1076" y="1083"/>
                </a:lnTo>
                <a:lnTo>
                  <a:pt x="1073" y="1097"/>
                </a:lnTo>
                <a:lnTo>
                  <a:pt x="1068" y="1108"/>
                </a:lnTo>
                <a:lnTo>
                  <a:pt x="1062" y="1120"/>
                </a:lnTo>
                <a:lnTo>
                  <a:pt x="1055" y="1131"/>
                </a:lnTo>
                <a:lnTo>
                  <a:pt x="1046" y="1141"/>
                </a:lnTo>
                <a:lnTo>
                  <a:pt x="1036" y="1148"/>
                </a:lnTo>
                <a:lnTo>
                  <a:pt x="1024" y="1156"/>
                </a:lnTo>
                <a:lnTo>
                  <a:pt x="1091" y="1844"/>
                </a:lnTo>
                <a:lnTo>
                  <a:pt x="1318" y="1785"/>
                </a:lnTo>
                <a:lnTo>
                  <a:pt x="1405" y="2200"/>
                </a:lnTo>
                <a:lnTo>
                  <a:pt x="1726" y="2200"/>
                </a:lnTo>
                <a:lnTo>
                  <a:pt x="1751" y="2199"/>
                </a:lnTo>
                <a:lnTo>
                  <a:pt x="1776" y="2195"/>
                </a:lnTo>
                <a:lnTo>
                  <a:pt x="1798" y="2189"/>
                </a:lnTo>
                <a:lnTo>
                  <a:pt x="1821" y="2180"/>
                </a:lnTo>
                <a:lnTo>
                  <a:pt x="1840" y="2168"/>
                </a:lnTo>
                <a:lnTo>
                  <a:pt x="1858" y="2155"/>
                </a:lnTo>
                <a:lnTo>
                  <a:pt x="1874" y="2138"/>
                </a:lnTo>
                <a:lnTo>
                  <a:pt x="1890" y="2121"/>
                </a:lnTo>
                <a:lnTo>
                  <a:pt x="2017" y="1955"/>
                </a:lnTo>
                <a:lnTo>
                  <a:pt x="2022" y="1946"/>
                </a:lnTo>
                <a:lnTo>
                  <a:pt x="2026" y="1934"/>
                </a:lnTo>
                <a:lnTo>
                  <a:pt x="2029" y="1923"/>
                </a:lnTo>
                <a:lnTo>
                  <a:pt x="2030" y="1909"/>
                </a:lnTo>
                <a:lnTo>
                  <a:pt x="2032" y="1881"/>
                </a:lnTo>
                <a:lnTo>
                  <a:pt x="2029" y="1853"/>
                </a:lnTo>
                <a:lnTo>
                  <a:pt x="2026" y="1813"/>
                </a:lnTo>
                <a:lnTo>
                  <a:pt x="1751" y="1920"/>
                </a:lnTo>
                <a:lnTo>
                  <a:pt x="1742" y="1921"/>
                </a:lnTo>
                <a:lnTo>
                  <a:pt x="1735" y="1923"/>
                </a:lnTo>
                <a:lnTo>
                  <a:pt x="1727" y="1921"/>
                </a:lnTo>
                <a:lnTo>
                  <a:pt x="1722" y="1917"/>
                </a:lnTo>
                <a:lnTo>
                  <a:pt x="1716" y="1912"/>
                </a:lnTo>
                <a:lnTo>
                  <a:pt x="1711" y="1908"/>
                </a:lnTo>
                <a:lnTo>
                  <a:pt x="1708" y="1900"/>
                </a:lnTo>
                <a:lnTo>
                  <a:pt x="1705" y="1895"/>
                </a:lnTo>
                <a:lnTo>
                  <a:pt x="1705" y="1886"/>
                </a:lnTo>
                <a:lnTo>
                  <a:pt x="1704" y="1878"/>
                </a:lnTo>
                <a:lnTo>
                  <a:pt x="1705" y="1871"/>
                </a:lnTo>
                <a:lnTo>
                  <a:pt x="1708" y="1864"/>
                </a:lnTo>
                <a:lnTo>
                  <a:pt x="1711" y="1858"/>
                </a:lnTo>
                <a:lnTo>
                  <a:pt x="1716" y="1852"/>
                </a:lnTo>
                <a:lnTo>
                  <a:pt x="1722" y="1847"/>
                </a:lnTo>
                <a:lnTo>
                  <a:pt x="1729" y="1843"/>
                </a:lnTo>
                <a:lnTo>
                  <a:pt x="1946" y="1767"/>
                </a:lnTo>
                <a:lnTo>
                  <a:pt x="1784" y="1751"/>
                </a:lnTo>
                <a:lnTo>
                  <a:pt x="1766" y="1751"/>
                </a:lnTo>
                <a:lnTo>
                  <a:pt x="1750" y="1751"/>
                </a:lnTo>
                <a:lnTo>
                  <a:pt x="1733" y="1753"/>
                </a:lnTo>
                <a:lnTo>
                  <a:pt x="1717" y="1754"/>
                </a:lnTo>
                <a:lnTo>
                  <a:pt x="1702" y="1757"/>
                </a:lnTo>
                <a:lnTo>
                  <a:pt x="1686" y="1763"/>
                </a:lnTo>
                <a:lnTo>
                  <a:pt x="1652" y="1775"/>
                </a:lnTo>
                <a:lnTo>
                  <a:pt x="1407" y="1869"/>
                </a:lnTo>
                <a:lnTo>
                  <a:pt x="1389" y="1816"/>
                </a:lnTo>
                <a:lnTo>
                  <a:pt x="1634" y="1719"/>
                </a:lnTo>
                <a:lnTo>
                  <a:pt x="1657" y="1710"/>
                </a:lnTo>
                <a:lnTo>
                  <a:pt x="1677" y="1704"/>
                </a:lnTo>
                <a:lnTo>
                  <a:pt x="1696" y="1698"/>
                </a:lnTo>
                <a:lnTo>
                  <a:pt x="1716" y="1695"/>
                </a:lnTo>
                <a:lnTo>
                  <a:pt x="1735" y="1694"/>
                </a:lnTo>
                <a:lnTo>
                  <a:pt x="1754" y="1692"/>
                </a:lnTo>
                <a:lnTo>
                  <a:pt x="1798" y="1692"/>
                </a:lnTo>
                <a:lnTo>
                  <a:pt x="2079" y="1720"/>
                </a:lnTo>
                <a:lnTo>
                  <a:pt x="2713" y="1497"/>
                </a:lnTo>
                <a:lnTo>
                  <a:pt x="2737" y="1490"/>
                </a:lnTo>
                <a:lnTo>
                  <a:pt x="2759" y="1484"/>
                </a:lnTo>
                <a:lnTo>
                  <a:pt x="2777" y="1479"/>
                </a:lnTo>
                <a:lnTo>
                  <a:pt x="2791" y="1478"/>
                </a:lnTo>
                <a:lnTo>
                  <a:pt x="2805" y="1476"/>
                </a:lnTo>
                <a:lnTo>
                  <a:pt x="2814" y="1478"/>
                </a:lnTo>
                <a:lnTo>
                  <a:pt x="2820" y="1479"/>
                </a:lnTo>
                <a:lnTo>
                  <a:pt x="2822" y="1484"/>
                </a:lnTo>
                <a:lnTo>
                  <a:pt x="2822" y="1488"/>
                </a:lnTo>
                <a:lnTo>
                  <a:pt x="2820" y="1494"/>
                </a:lnTo>
                <a:lnTo>
                  <a:pt x="2812" y="1500"/>
                </a:lnTo>
                <a:lnTo>
                  <a:pt x="2802" y="1507"/>
                </a:lnTo>
                <a:lnTo>
                  <a:pt x="2790" y="1516"/>
                </a:lnTo>
                <a:lnTo>
                  <a:pt x="2772" y="1525"/>
                </a:lnTo>
                <a:lnTo>
                  <a:pt x="2753" y="1534"/>
                </a:lnTo>
                <a:lnTo>
                  <a:pt x="2729" y="1544"/>
                </a:lnTo>
                <a:lnTo>
                  <a:pt x="2085" y="1791"/>
                </a:lnTo>
                <a:lnTo>
                  <a:pt x="2092" y="1855"/>
                </a:lnTo>
                <a:lnTo>
                  <a:pt x="2095" y="1886"/>
                </a:lnTo>
                <a:lnTo>
                  <a:pt x="2095" y="1902"/>
                </a:lnTo>
                <a:lnTo>
                  <a:pt x="2094" y="1915"/>
                </a:lnTo>
                <a:lnTo>
                  <a:pt x="2091" y="1930"/>
                </a:lnTo>
                <a:lnTo>
                  <a:pt x="2088" y="1943"/>
                </a:lnTo>
                <a:lnTo>
                  <a:pt x="2082" y="1955"/>
                </a:lnTo>
                <a:lnTo>
                  <a:pt x="2075" y="1967"/>
                </a:lnTo>
                <a:lnTo>
                  <a:pt x="1939" y="2153"/>
                </a:lnTo>
                <a:lnTo>
                  <a:pt x="1927" y="2166"/>
                </a:lnTo>
                <a:lnTo>
                  <a:pt x="1915" y="2181"/>
                </a:lnTo>
                <a:lnTo>
                  <a:pt x="1902" y="2193"/>
                </a:lnTo>
                <a:lnTo>
                  <a:pt x="1887" y="2205"/>
                </a:lnTo>
                <a:lnTo>
                  <a:pt x="1897" y="3139"/>
                </a:lnTo>
                <a:lnTo>
                  <a:pt x="1537" y="3622"/>
                </a:lnTo>
                <a:lnTo>
                  <a:pt x="1461" y="3622"/>
                </a:lnTo>
                <a:lnTo>
                  <a:pt x="1509" y="2354"/>
                </a:lnTo>
                <a:lnTo>
                  <a:pt x="1568" y="2356"/>
                </a:lnTo>
                <a:lnTo>
                  <a:pt x="1540" y="3105"/>
                </a:lnTo>
                <a:close/>
                <a:moveTo>
                  <a:pt x="1271" y="573"/>
                </a:moveTo>
                <a:lnTo>
                  <a:pt x="1271" y="573"/>
                </a:lnTo>
                <a:lnTo>
                  <a:pt x="1265" y="604"/>
                </a:lnTo>
                <a:lnTo>
                  <a:pt x="1258" y="634"/>
                </a:lnTo>
                <a:lnTo>
                  <a:pt x="1247" y="664"/>
                </a:lnTo>
                <a:lnTo>
                  <a:pt x="1234" y="690"/>
                </a:lnTo>
                <a:lnTo>
                  <a:pt x="1219" y="717"/>
                </a:lnTo>
                <a:lnTo>
                  <a:pt x="1203" y="740"/>
                </a:lnTo>
                <a:lnTo>
                  <a:pt x="1185" y="764"/>
                </a:lnTo>
                <a:lnTo>
                  <a:pt x="1164" y="785"/>
                </a:lnTo>
                <a:lnTo>
                  <a:pt x="1144" y="804"/>
                </a:lnTo>
                <a:lnTo>
                  <a:pt x="1120" y="822"/>
                </a:lnTo>
                <a:lnTo>
                  <a:pt x="1096" y="836"/>
                </a:lnTo>
                <a:lnTo>
                  <a:pt x="1070" y="848"/>
                </a:lnTo>
                <a:lnTo>
                  <a:pt x="1043" y="859"/>
                </a:lnTo>
                <a:lnTo>
                  <a:pt x="1015" y="866"/>
                </a:lnTo>
                <a:lnTo>
                  <a:pt x="987" y="870"/>
                </a:lnTo>
                <a:lnTo>
                  <a:pt x="958" y="872"/>
                </a:lnTo>
                <a:lnTo>
                  <a:pt x="928" y="870"/>
                </a:lnTo>
                <a:lnTo>
                  <a:pt x="898" y="866"/>
                </a:lnTo>
                <a:lnTo>
                  <a:pt x="870" y="859"/>
                </a:lnTo>
                <a:lnTo>
                  <a:pt x="844" y="848"/>
                </a:lnTo>
                <a:lnTo>
                  <a:pt x="817" y="835"/>
                </a:lnTo>
                <a:lnTo>
                  <a:pt x="794" y="820"/>
                </a:lnTo>
                <a:lnTo>
                  <a:pt x="770" y="804"/>
                </a:lnTo>
                <a:lnTo>
                  <a:pt x="749" y="785"/>
                </a:lnTo>
                <a:lnTo>
                  <a:pt x="729" y="764"/>
                </a:lnTo>
                <a:lnTo>
                  <a:pt x="711" y="740"/>
                </a:lnTo>
                <a:lnTo>
                  <a:pt x="695" y="715"/>
                </a:lnTo>
                <a:lnTo>
                  <a:pt x="680" y="690"/>
                </a:lnTo>
                <a:lnTo>
                  <a:pt x="668" y="662"/>
                </a:lnTo>
                <a:lnTo>
                  <a:pt x="658" y="634"/>
                </a:lnTo>
                <a:lnTo>
                  <a:pt x="649" y="603"/>
                </a:lnTo>
                <a:lnTo>
                  <a:pt x="643" y="573"/>
                </a:lnTo>
                <a:lnTo>
                  <a:pt x="637" y="560"/>
                </a:lnTo>
                <a:lnTo>
                  <a:pt x="631" y="547"/>
                </a:lnTo>
                <a:lnTo>
                  <a:pt x="625" y="532"/>
                </a:lnTo>
                <a:lnTo>
                  <a:pt x="621" y="517"/>
                </a:lnTo>
                <a:lnTo>
                  <a:pt x="618" y="502"/>
                </a:lnTo>
                <a:lnTo>
                  <a:pt x="615" y="486"/>
                </a:lnTo>
                <a:lnTo>
                  <a:pt x="613" y="470"/>
                </a:lnTo>
                <a:lnTo>
                  <a:pt x="613" y="454"/>
                </a:lnTo>
                <a:lnTo>
                  <a:pt x="613" y="204"/>
                </a:lnTo>
                <a:lnTo>
                  <a:pt x="613" y="191"/>
                </a:lnTo>
                <a:lnTo>
                  <a:pt x="618" y="177"/>
                </a:lnTo>
                <a:lnTo>
                  <a:pt x="622" y="164"/>
                </a:lnTo>
                <a:lnTo>
                  <a:pt x="628" y="149"/>
                </a:lnTo>
                <a:lnTo>
                  <a:pt x="637" y="137"/>
                </a:lnTo>
                <a:lnTo>
                  <a:pt x="647" y="124"/>
                </a:lnTo>
                <a:lnTo>
                  <a:pt x="658" y="112"/>
                </a:lnTo>
                <a:lnTo>
                  <a:pt x="671" y="99"/>
                </a:lnTo>
                <a:lnTo>
                  <a:pt x="684" y="89"/>
                </a:lnTo>
                <a:lnTo>
                  <a:pt x="700" y="77"/>
                </a:lnTo>
                <a:lnTo>
                  <a:pt x="715" y="67"/>
                </a:lnTo>
                <a:lnTo>
                  <a:pt x="733" y="56"/>
                </a:lnTo>
                <a:lnTo>
                  <a:pt x="751" y="47"/>
                </a:lnTo>
                <a:lnTo>
                  <a:pt x="768" y="38"/>
                </a:lnTo>
                <a:lnTo>
                  <a:pt x="788" y="31"/>
                </a:lnTo>
                <a:lnTo>
                  <a:pt x="807" y="24"/>
                </a:lnTo>
                <a:lnTo>
                  <a:pt x="828" y="18"/>
                </a:lnTo>
                <a:lnTo>
                  <a:pt x="848" y="12"/>
                </a:lnTo>
                <a:lnTo>
                  <a:pt x="867" y="7"/>
                </a:lnTo>
                <a:lnTo>
                  <a:pt x="888" y="4"/>
                </a:lnTo>
                <a:lnTo>
                  <a:pt x="909" y="1"/>
                </a:lnTo>
                <a:lnTo>
                  <a:pt x="928" y="0"/>
                </a:lnTo>
                <a:lnTo>
                  <a:pt x="949" y="0"/>
                </a:lnTo>
                <a:lnTo>
                  <a:pt x="968" y="1"/>
                </a:lnTo>
                <a:lnTo>
                  <a:pt x="986" y="3"/>
                </a:lnTo>
                <a:lnTo>
                  <a:pt x="1005" y="6"/>
                </a:lnTo>
                <a:lnTo>
                  <a:pt x="1023" y="12"/>
                </a:lnTo>
                <a:lnTo>
                  <a:pt x="1039" y="18"/>
                </a:lnTo>
                <a:lnTo>
                  <a:pt x="1055" y="25"/>
                </a:lnTo>
                <a:lnTo>
                  <a:pt x="1070" y="34"/>
                </a:lnTo>
                <a:lnTo>
                  <a:pt x="1083" y="44"/>
                </a:lnTo>
                <a:lnTo>
                  <a:pt x="1095" y="56"/>
                </a:lnTo>
                <a:lnTo>
                  <a:pt x="1108" y="52"/>
                </a:lnTo>
                <a:lnTo>
                  <a:pt x="1122" y="47"/>
                </a:lnTo>
                <a:lnTo>
                  <a:pt x="1133" y="44"/>
                </a:lnTo>
                <a:lnTo>
                  <a:pt x="1145" y="43"/>
                </a:lnTo>
                <a:lnTo>
                  <a:pt x="1157" y="43"/>
                </a:lnTo>
                <a:lnTo>
                  <a:pt x="1167" y="43"/>
                </a:lnTo>
                <a:lnTo>
                  <a:pt x="1178" y="44"/>
                </a:lnTo>
                <a:lnTo>
                  <a:pt x="1188" y="46"/>
                </a:lnTo>
                <a:lnTo>
                  <a:pt x="1197" y="49"/>
                </a:lnTo>
                <a:lnTo>
                  <a:pt x="1206" y="53"/>
                </a:lnTo>
                <a:lnTo>
                  <a:pt x="1215" y="58"/>
                </a:lnTo>
                <a:lnTo>
                  <a:pt x="1224" y="64"/>
                </a:lnTo>
                <a:lnTo>
                  <a:pt x="1238" y="75"/>
                </a:lnTo>
                <a:lnTo>
                  <a:pt x="1252" y="92"/>
                </a:lnTo>
                <a:lnTo>
                  <a:pt x="1263" y="111"/>
                </a:lnTo>
                <a:lnTo>
                  <a:pt x="1274" y="132"/>
                </a:lnTo>
                <a:lnTo>
                  <a:pt x="1283" y="154"/>
                </a:lnTo>
                <a:lnTo>
                  <a:pt x="1289" y="179"/>
                </a:lnTo>
                <a:lnTo>
                  <a:pt x="1295" y="205"/>
                </a:lnTo>
                <a:lnTo>
                  <a:pt x="1299" y="233"/>
                </a:lnTo>
                <a:lnTo>
                  <a:pt x="1300" y="263"/>
                </a:lnTo>
                <a:lnTo>
                  <a:pt x="1302" y="293"/>
                </a:lnTo>
                <a:lnTo>
                  <a:pt x="1302" y="454"/>
                </a:lnTo>
                <a:lnTo>
                  <a:pt x="1300" y="470"/>
                </a:lnTo>
                <a:lnTo>
                  <a:pt x="1299" y="486"/>
                </a:lnTo>
                <a:lnTo>
                  <a:pt x="1297" y="502"/>
                </a:lnTo>
                <a:lnTo>
                  <a:pt x="1293" y="517"/>
                </a:lnTo>
                <a:lnTo>
                  <a:pt x="1289" y="533"/>
                </a:lnTo>
                <a:lnTo>
                  <a:pt x="1284" y="547"/>
                </a:lnTo>
                <a:lnTo>
                  <a:pt x="1278" y="560"/>
                </a:lnTo>
                <a:lnTo>
                  <a:pt x="1271" y="573"/>
                </a:lnTo>
                <a:close/>
                <a:moveTo>
                  <a:pt x="708" y="356"/>
                </a:moveTo>
                <a:lnTo>
                  <a:pt x="708" y="356"/>
                </a:lnTo>
                <a:lnTo>
                  <a:pt x="703" y="374"/>
                </a:lnTo>
                <a:lnTo>
                  <a:pt x="700" y="393"/>
                </a:lnTo>
                <a:lnTo>
                  <a:pt x="699" y="412"/>
                </a:lnTo>
                <a:lnTo>
                  <a:pt x="699" y="432"/>
                </a:lnTo>
                <a:lnTo>
                  <a:pt x="699" y="517"/>
                </a:lnTo>
                <a:lnTo>
                  <a:pt x="699" y="536"/>
                </a:lnTo>
                <a:lnTo>
                  <a:pt x="700" y="557"/>
                </a:lnTo>
                <a:lnTo>
                  <a:pt x="703" y="576"/>
                </a:lnTo>
                <a:lnTo>
                  <a:pt x="708" y="594"/>
                </a:lnTo>
                <a:lnTo>
                  <a:pt x="712" y="612"/>
                </a:lnTo>
                <a:lnTo>
                  <a:pt x="718" y="630"/>
                </a:lnTo>
                <a:lnTo>
                  <a:pt x="726" y="647"/>
                </a:lnTo>
                <a:lnTo>
                  <a:pt x="733" y="664"/>
                </a:lnTo>
                <a:lnTo>
                  <a:pt x="742" y="680"/>
                </a:lnTo>
                <a:lnTo>
                  <a:pt x="751" y="696"/>
                </a:lnTo>
                <a:lnTo>
                  <a:pt x="763" y="711"/>
                </a:lnTo>
                <a:lnTo>
                  <a:pt x="773" y="724"/>
                </a:lnTo>
                <a:lnTo>
                  <a:pt x="786" y="737"/>
                </a:lnTo>
                <a:lnTo>
                  <a:pt x="798" y="749"/>
                </a:lnTo>
                <a:lnTo>
                  <a:pt x="813" y="761"/>
                </a:lnTo>
                <a:lnTo>
                  <a:pt x="826" y="771"/>
                </a:lnTo>
                <a:lnTo>
                  <a:pt x="841" y="780"/>
                </a:lnTo>
                <a:lnTo>
                  <a:pt x="857" y="789"/>
                </a:lnTo>
                <a:lnTo>
                  <a:pt x="872" y="795"/>
                </a:lnTo>
                <a:lnTo>
                  <a:pt x="888" y="801"/>
                </a:lnTo>
                <a:lnTo>
                  <a:pt x="906" y="805"/>
                </a:lnTo>
                <a:lnTo>
                  <a:pt x="922" y="810"/>
                </a:lnTo>
                <a:lnTo>
                  <a:pt x="940" y="811"/>
                </a:lnTo>
                <a:lnTo>
                  <a:pt x="958" y="813"/>
                </a:lnTo>
                <a:lnTo>
                  <a:pt x="975" y="811"/>
                </a:lnTo>
                <a:lnTo>
                  <a:pt x="992" y="810"/>
                </a:lnTo>
                <a:lnTo>
                  <a:pt x="1009" y="807"/>
                </a:lnTo>
                <a:lnTo>
                  <a:pt x="1026" y="801"/>
                </a:lnTo>
                <a:lnTo>
                  <a:pt x="1042" y="797"/>
                </a:lnTo>
                <a:lnTo>
                  <a:pt x="1058" y="789"/>
                </a:lnTo>
                <a:lnTo>
                  <a:pt x="1073" y="780"/>
                </a:lnTo>
                <a:lnTo>
                  <a:pt x="1088" y="771"/>
                </a:lnTo>
                <a:lnTo>
                  <a:pt x="1101" y="761"/>
                </a:lnTo>
                <a:lnTo>
                  <a:pt x="1116" y="751"/>
                </a:lnTo>
                <a:lnTo>
                  <a:pt x="1128" y="739"/>
                </a:lnTo>
                <a:lnTo>
                  <a:pt x="1141" y="726"/>
                </a:lnTo>
                <a:lnTo>
                  <a:pt x="1151" y="711"/>
                </a:lnTo>
                <a:lnTo>
                  <a:pt x="1163" y="696"/>
                </a:lnTo>
                <a:lnTo>
                  <a:pt x="1172" y="681"/>
                </a:lnTo>
                <a:lnTo>
                  <a:pt x="1181" y="665"/>
                </a:lnTo>
                <a:lnTo>
                  <a:pt x="1190" y="649"/>
                </a:lnTo>
                <a:lnTo>
                  <a:pt x="1195" y="631"/>
                </a:lnTo>
                <a:lnTo>
                  <a:pt x="1201" y="613"/>
                </a:lnTo>
                <a:lnTo>
                  <a:pt x="1207" y="596"/>
                </a:lnTo>
                <a:lnTo>
                  <a:pt x="1210" y="576"/>
                </a:lnTo>
                <a:lnTo>
                  <a:pt x="1213" y="557"/>
                </a:lnTo>
                <a:lnTo>
                  <a:pt x="1215" y="538"/>
                </a:lnTo>
                <a:lnTo>
                  <a:pt x="1216" y="517"/>
                </a:lnTo>
                <a:lnTo>
                  <a:pt x="1216" y="432"/>
                </a:lnTo>
                <a:lnTo>
                  <a:pt x="1213" y="398"/>
                </a:lnTo>
                <a:lnTo>
                  <a:pt x="1209" y="365"/>
                </a:lnTo>
                <a:lnTo>
                  <a:pt x="1201" y="333"/>
                </a:lnTo>
                <a:lnTo>
                  <a:pt x="1190" y="303"/>
                </a:lnTo>
                <a:lnTo>
                  <a:pt x="1176" y="275"/>
                </a:lnTo>
                <a:lnTo>
                  <a:pt x="1160" y="248"/>
                </a:lnTo>
                <a:lnTo>
                  <a:pt x="1142" y="225"/>
                </a:lnTo>
                <a:lnTo>
                  <a:pt x="1122" y="204"/>
                </a:lnTo>
                <a:lnTo>
                  <a:pt x="1071" y="228"/>
                </a:lnTo>
                <a:lnTo>
                  <a:pt x="1023" y="251"/>
                </a:lnTo>
                <a:lnTo>
                  <a:pt x="971" y="272"/>
                </a:lnTo>
                <a:lnTo>
                  <a:pt x="921" y="291"/>
                </a:lnTo>
                <a:lnTo>
                  <a:pt x="867" y="310"/>
                </a:lnTo>
                <a:lnTo>
                  <a:pt x="816" y="327"/>
                </a:lnTo>
                <a:lnTo>
                  <a:pt x="761" y="343"/>
                </a:lnTo>
                <a:lnTo>
                  <a:pt x="708" y="356"/>
                </a:lnTo>
                <a:close/>
                <a:moveTo>
                  <a:pt x="2970" y="3511"/>
                </a:moveTo>
                <a:lnTo>
                  <a:pt x="2970" y="3511"/>
                </a:lnTo>
                <a:lnTo>
                  <a:pt x="2970" y="3529"/>
                </a:lnTo>
                <a:lnTo>
                  <a:pt x="2969" y="3545"/>
                </a:lnTo>
                <a:lnTo>
                  <a:pt x="2966" y="3562"/>
                </a:lnTo>
                <a:lnTo>
                  <a:pt x="2961" y="3578"/>
                </a:lnTo>
                <a:lnTo>
                  <a:pt x="2957" y="3594"/>
                </a:lnTo>
                <a:lnTo>
                  <a:pt x="2951" y="3609"/>
                </a:lnTo>
                <a:lnTo>
                  <a:pt x="2945" y="3622"/>
                </a:lnTo>
                <a:lnTo>
                  <a:pt x="2938" y="3635"/>
                </a:lnTo>
                <a:lnTo>
                  <a:pt x="2932" y="3668"/>
                </a:lnTo>
                <a:lnTo>
                  <a:pt x="2923" y="3697"/>
                </a:lnTo>
                <a:lnTo>
                  <a:pt x="2913" y="3727"/>
                </a:lnTo>
                <a:lnTo>
                  <a:pt x="2901" y="3755"/>
                </a:lnTo>
                <a:lnTo>
                  <a:pt x="2886" y="3780"/>
                </a:lnTo>
                <a:lnTo>
                  <a:pt x="2868" y="3805"/>
                </a:lnTo>
                <a:lnTo>
                  <a:pt x="2851" y="3829"/>
                </a:lnTo>
                <a:lnTo>
                  <a:pt x="2830" y="3850"/>
                </a:lnTo>
                <a:lnTo>
                  <a:pt x="2808" y="3870"/>
                </a:lnTo>
                <a:lnTo>
                  <a:pt x="2784" y="3887"/>
                </a:lnTo>
                <a:lnTo>
                  <a:pt x="2759" y="3901"/>
                </a:lnTo>
                <a:lnTo>
                  <a:pt x="2734" y="3915"/>
                </a:lnTo>
                <a:lnTo>
                  <a:pt x="2706" y="3925"/>
                </a:lnTo>
                <a:lnTo>
                  <a:pt x="2678" y="3932"/>
                </a:lnTo>
                <a:lnTo>
                  <a:pt x="2648" y="3937"/>
                </a:lnTo>
                <a:lnTo>
                  <a:pt x="2619" y="3938"/>
                </a:lnTo>
                <a:lnTo>
                  <a:pt x="2588" y="3937"/>
                </a:lnTo>
                <a:lnTo>
                  <a:pt x="2558" y="3932"/>
                </a:lnTo>
                <a:lnTo>
                  <a:pt x="2530" y="3925"/>
                </a:lnTo>
                <a:lnTo>
                  <a:pt x="2502" y="3915"/>
                </a:lnTo>
                <a:lnTo>
                  <a:pt x="2477" y="3901"/>
                </a:lnTo>
                <a:lnTo>
                  <a:pt x="2452" y="3887"/>
                </a:lnTo>
                <a:lnTo>
                  <a:pt x="2428" y="3869"/>
                </a:lnTo>
                <a:lnTo>
                  <a:pt x="2406" y="3850"/>
                </a:lnTo>
                <a:lnTo>
                  <a:pt x="2385" y="3829"/>
                </a:lnTo>
                <a:lnTo>
                  <a:pt x="2367" y="3805"/>
                </a:lnTo>
                <a:lnTo>
                  <a:pt x="2350" y="3780"/>
                </a:lnTo>
                <a:lnTo>
                  <a:pt x="2335" y="3754"/>
                </a:lnTo>
                <a:lnTo>
                  <a:pt x="2323" y="3726"/>
                </a:lnTo>
                <a:lnTo>
                  <a:pt x="2313" y="3696"/>
                </a:lnTo>
                <a:lnTo>
                  <a:pt x="2304" y="3666"/>
                </a:lnTo>
                <a:lnTo>
                  <a:pt x="2298" y="3634"/>
                </a:lnTo>
                <a:lnTo>
                  <a:pt x="2291" y="3621"/>
                </a:lnTo>
                <a:lnTo>
                  <a:pt x="2285" y="3607"/>
                </a:lnTo>
                <a:lnTo>
                  <a:pt x="2279" y="3593"/>
                </a:lnTo>
                <a:lnTo>
                  <a:pt x="2274" y="3578"/>
                </a:lnTo>
                <a:lnTo>
                  <a:pt x="2270" y="3562"/>
                </a:lnTo>
                <a:lnTo>
                  <a:pt x="2268" y="3545"/>
                </a:lnTo>
                <a:lnTo>
                  <a:pt x="2267" y="3528"/>
                </a:lnTo>
                <a:lnTo>
                  <a:pt x="2265" y="3511"/>
                </a:lnTo>
                <a:lnTo>
                  <a:pt x="2265" y="3256"/>
                </a:lnTo>
                <a:lnTo>
                  <a:pt x="2267" y="3242"/>
                </a:lnTo>
                <a:lnTo>
                  <a:pt x="2270" y="3228"/>
                </a:lnTo>
                <a:lnTo>
                  <a:pt x="2274" y="3214"/>
                </a:lnTo>
                <a:lnTo>
                  <a:pt x="2282" y="3201"/>
                </a:lnTo>
                <a:lnTo>
                  <a:pt x="2291" y="3186"/>
                </a:lnTo>
                <a:lnTo>
                  <a:pt x="2301" y="3174"/>
                </a:lnTo>
                <a:lnTo>
                  <a:pt x="2313" y="3161"/>
                </a:lnTo>
                <a:lnTo>
                  <a:pt x="2324" y="3149"/>
                </a:lnTo>
                <a:lnTo>
                  <a:pt x="2339" y="3137"/>
                </a:lnTo>
                <a:lnTo>
                  <a:pt x="2354" y="3126"/>
                </a:lnTo>
                <a:lnTo>
                  <a:pt x="2372" y="3115"/>
                </a:lnTo>
                <a:lnTo>
                  <a:pt x="2388" y="3105"/>
                </a:lnTo>
                <a:lnTo>
                  <a:pt x="2407" y="3095"/>
                </a:lnTo>
                <a:lnTo>
                  <a:pt x="2425" y="3086"/>
                </a:lnTo>
                <a:lnTo>
                  <a:pt x="2446" y="3078"/>
                </a:lnTo>
                <a:lnTo>
                  <a:pt x="2465" y="3071"/>
                </a:lnTo>
                <a:lnTo>
                  <a:pt x="2486" y="3065"/>
                </a:lnTo>
                <a:lnTo>
                  <a:pt x="2506" y="3059"/>
                </a:lnTo>
                <a:lnTo>
                  <a:pt x="2527" y="3055"/>
                </a:lnTo>
                <a:lnTo>
                  <a:pt x="2548" y="3052"/>
                </a:lnTo>
                <a:lnTo>
                  <a:pt x="2568" y="3049"/>
                </a:lnTo>
                <a:lnTo>
                  <a:pt x="2589" y="3047"/>
                </a:lnTo>
                <a:lnTo>
                  <a:pt x="2608" y="3047"/>
                </a:lnTo>
                <a:lnTo>
                  <a:pt x="2629" y="3047"/>
                </a:lnTo>
                <a:lnTo>
                  <a:pt x="2648" y="3050"/>
                </a:lnTo>
                <a:lnTo>
                  <a:pt x="2667" y="3053"/>
                </a:lnTo>
                <a:lnTo>
                  <a:pt x="2685" y="3059"/>
                </a:lnTo>
                <a:lnTo>
                  <a:pt x="2701" y="3065"/>
                </a:lnTo>
                <a:lnTo>
                  <a:pt x="2718" y="3072"/>
                </a:lnTo>
                <a:lnTo>
                  <a:pt x="2732" y="3081"/>
                </a:lnTo>
                <a:lnTo>
                  <a:pt x="2747" y="3092"/>
                </a:lnTo>
                <a:lnTo>
                  <a:pt x="2759" y="3105"/>
                </a:lnTo>
                <a:lnTo>
                  <a:pt x="2772" y="3099"/>
                </a:lnTo>
                <a:lnTo>
                  <a:pt x="2786" y="3096"/>
                </a:lnTo>
                <a:lnTo>
                  <a:pt x="2799" y="3093"/>
                </a:lnTo>
                <a:lnTo>
                  <a:pt x="2811" y="3092"/>
                </a:lnTo>
                <a:lnTo>
                  <a:pt x="2822" y="3090"/>
                </a:lnTo>
                <a:lnTo>
                  <a:pt x="2833" y="3090"/>
                </a:lnTo>
                <a:lnTo>
                  <a:pt x="2843" y="3092"/>
                </a:lnTo>
                <a:lnTo>
                  <a:pt x="2854" y="3095"/>
                </a:lnTo>
                <a:lnTo>
                  <a:pt x="2864" y="3098"/>
                </a:lnTo>
                <a:lnTo>
                  <a:pt x="2873" y="3100"/>
                </a:lnTo>
                <a:lnTo>
                  <a:pt x="2882" y="3106"/>
                </a:lnTo>
                <a:lnTo>
                  <a:pt x="2890" y="3111"/>
                </a:lnTo>
                <a:lnTo>
                  <a:pt x="2905" y="3124"/>
                </a:lnTo>
                <a:lnTo>
                  <a:pt x="2920" y="3140"/>
                </a:lnTo>
                <a:lnTo>
                  <a:pt x="2932" y="3160"/>
                </a:lnTo>
                <a:lnTo>
                  <a:pt x="2942" y="3182"/>
                </a:lnTo>
                <a:lnTo>
                  <a:pt x="2951" y="3205"/>
                </a:lnTo>
                <a:lnTo>
                  <a:pt x="2958" y="3231"/>
                </a:lnTo>
                <a:lnTo>
                  <a:pt x="2963" y="3257"/>
                </a:lnTo>
                <a:lnTo>
                  <a:pt x="2967" y="3285"/>
                </a:lnTo>
                <a:lnTo>
                  <a:pt x="2970" y="3315"/>
                </a:lnTo>
                <a:lnTo>
                  <a:pt x="2970" y="3346"/>
                </a:lnTo>
                <a:lnTo>
                  <a:pt x="2970" y="3511"/>
                </a:lnTo>
                <a:close/>
                <a:moveTo>
                  <a:pt x="2849" y="3727"/>
                </a:moveTo>
                <a:lnTo>
                  <a:pt x="2849" y="3727"/>
                </a:lnTo>
                <a:lnTo>
                  <a:pt x="2824" y="3740"/>
                </a:lnTo>
                <a:lnTo>
                  <a:pt x="2797" y="3754"/>
                </a:lnTo>
                <a:lnTo>
                  <a:pt x="2769" y="3764"/>
                </a:lnTo>
                <a:lnTo>
                  <a:pt x="2740" y="3773"/>
                </a:lnTo>
                <a:lnTo>
                  <a:pt x="2710" y="3779"/>
                </a:lnTo>
                <a:lnTo>
                  <a:pt x="2679" y="3783"/>
                </a:lnTo>
                <a:lnTo>
                  <a:pt x="2648" y="3786"/>
                </a:lnTo>
                <a:lnTo>
                  <a:pt x="2617" y="3788"/>
                </a:lnTo>
                <a:lnTo>
                  <a:pt x="2586" y="3786"/>
                </a:lnTo>
                <a:lnTo>
                  <a:pt x="2555" y="3783"/>
                </a:lnTo>
                <a:lnTo>
                  <a:pt x="2525" y="3779"/>
                </a:lnTo>
                <a:lnTo>
                  <a:pt x="2496" y="3771"/>
                </a:lnTo>
                <a:lnTo>
                  <a:pt x="2466" y="3763"/>
                </a:lnTo>
                <a:lnTo>
                  <a:pt x="2438" y="3752"/>
                </a:lnTo>
                <a:lnTo>
                  <a:pt x="2412" y="3739"/>
                </a:lnTo>
                <a:lnTo>
                  <a:pt x="2387" y="3726"/>
                </a:lnTo>
                <a:lnTo>
                  <a:pt x="2395" y="3742"/>
                </a:lnTo>
                <a:lnTo>
                  <a:pt x="2406" y="3758"/>
                </a:lnTo>
                <a:lnTo>
                  <a:pt x="2418" y="3774"/>
                </a:lnTo>
                <a:lnTo>
                  <a:pt x="2429" y="3788"/>
                </a:lnTo>
                <a:lnTo>
                  <a:pt x="2441" y="3802"/>
                </a:lnTo>
                <a:lnTo>
                  <a:pt x="2455" y="3814"/>
                </a:lnTo>
                <a:lnTo>
                  <a:pt x="2469" y="3826"/>
                </a:lnTo>
                <a:lnTo>
                  <a:pt x="2483" y="3836"/>
                </a:lnTo>
                <a:lnTo>
                  <a:pt x="2499" y="3847"/>
                </a:lnTo>
                <a:lnTo>
                  <a:pt x="2514" y="3854"/>
                </a:lnTo>
                <a:lnTo>
                  <a:pt x="2530" y="3862"/>
                </a:lnTo>
                <a:lnTo>
                  <a:pt x="2548" y="3867"/>
                </a:lnTo>
                <a:lnTo>
                  <a:pt x="2564" y="3872"/>
                </a:lnTo>
                <a:lnTo>
                  <a:pt x="2582" y="3876"/>
                </a:lnTo>
                <a:lnTo>
                  <a:pt x="2599" y="3878"/>
                </a:lnTo>
                <a:lnTo>
                  <a:pt x="2619" y="3879"/>
                </a:lnTo>
                <a:lnTo>
                  <a:pt x="2636" y="3878"/>
                </a:lnTo>
                <a:lnTo>
                  <a:pt x="2654" y="3876"/>
                </a:lnTo>
                <a:lnTo>
                  <a:pt x="2672" y="3873"/>
                </a:lnTo>
                <a:lnTo>
                  <a:pt x="2688" y="3867"/>
                </a:lnTo>
                <a:lnTo>
                  <a:pt x="2706" y="3862"/>
                </a:lnTo>
                <a:lnTo>
                  <a:pt x="2722" y="3856"/>
                </a:lnTo>
                <a:lnTo>
                  <a:pt x="2737" y="3847"/>
                </a:lnTo>
                <a:lnTo>
                  <a:pt x="2752" y="3838"/>
                </a:lnTo>
                <a:lnTo>
                  <a:pt x="2766" y="3826"/>
                </a:lnTo>
                <a:lnTo>
                  <a:pt x="2781" y="3816"/>
                </a:lnTo>
                <a:lnTo>
                  <a:pt x="2794" y="3802"/>
                </a:lnTo>
                <a:lnTo>
                  <a:pt x="2806" y="3789"/>
                </a:lnTo>
                <a:lnTo>
                  <a:pt x="2818" y="3774"/>
                </a:lnTo>
                <a:lnTo>
                  <a:pt x="2830" y="3760"/>
                </a:lnTo>
                <a:lnTo>
                  <a:pt x="2839" y="3743"/>
                </a:lnTo>
                <a:lnTo>
                  <a:pt x="2849" y="3727"/>
                </a:lnTo>
                <a:close/>
                <a:moveTo>
                  <a:pt x="2118" y="4037"/>
                </a:moveTo>
                <a:lnTo>
                  <a:pt x="3136" y="4042"/>
                </a:lnTo>
                <a:lnTo>
                  <a:pt x="3179" y="4043"/>
                </a:lnTo>
                <a:lnTo>
                  <a:pt x="3217" y="4046"/>
                </a:lnTo>
                <a:lnTo>
                  <a:pt x="3233" y="4049"/>
                </a:lnTo>
                <a:lnTo>
                  <a:pt x="3250" y="4054"/>
                </a:lnTo>
                <a:lnTo>
                  <a:pt x="3264" y="4058"/>
                </a:lnTo>
                <a:lnTo>
                  <a:pt x="3278" y="4065"/>
                </a:lnTo>
                <a:lnTo>
                  <a:pt x="3291" y="4073"/>
                </a:lnTo>
                <a:lnTo>
                  <a:pt x="3303" y="4082"/>
                </a:lnTo>
                <a:lnTo>
                  <a:pt x="3313" y="4094"/>
                </a:lnTo>
                <a:lnTo>
                  <a:pt x="3322" y="4105"/>
                </a:lnTo>
                <a:lnTo>
                  <a:pt x="3329" y="4120"/>
                </a:lnTo>
                <a:lnTo>
                  <a:pt x="3335" y="4138"/>
                </a:lnTo>
                <a:lnTo>
                  <a:pt x="3341" y="4157"/>
                </a:lnTo>
                <a:lnTo>
                  <a:pt x="3346" y="4179"/>
                </a:lnTo>
                <a:lnTo>
                  <a:pt x="3442" y="4763"/>
                </a:lnTo>
                <a:lnTo>
                  <a:pt x="1794" y="4763"/>
                </a:lnTo>
                <a:lnTo>
                  <a:pt x="1890" y="4179"/>
                </a:lnTo>
                <a:lnTo>
                  <a:pt x="1894" y="4156"/>
                </a:lnTo>
                <a:lnTo>
                  <a:pt x="1900" y="4136"/>
                </a:lnTo>
                <a:lnTo>
                  <a:pt x="1908" y="4117"/>
                </a:lnTo>
                <a:lnTo>
                  <a:pt x="1917" y="4102"/>
                </a:lnTo>
                <a:lnTo>
                  <a:pt x="1927" y="4089"/>
                </a:lnTo>
                <a:lnTo>
                  <a:pt x="1937" y="4077"/>
                </a:lnTo>
                <a:lnTo>
                  <a:pt x="1951" y="4067"/>
                </a:lnTo>
                <a:lnTo>
                  <a:pt x="1964" y="4060"/>
                </a:lnTo>
                <a:lnTo>
                  <a:pt x="1979" y="4054"/>
                </a:lnTo>
                <a:lnTo>
                  <a:pt x="1995" y="4048"/>
                </a:lnTo>
                <a:lnTo>
                  <a:pt x="2013" y="4043"/>
                </a:lnTo>
                <a:lnTo>
                  <a:pt x="2030" y="4040"/>
                </a:lnTo>
                <a:lnTo>
                  <a:pt x="2051" y="4039"/>
                </a:lnTo>
                <a:lnTo>
                  <a:pt x="2072" y="4037"/>
                </a:lnTo>
                <a:lnTo>
                  <a:pt x="2118" y="4037"/>
                </a:lnTo>
                <a:close/>
              </a:path>
            </a:pathLst>
          </a:custGeom>
          <a:solidFill>
            <a:schemeClr val="bg2"/>
          </a:solidFill>
          <a:ln>
            <a:noFill/>
          </a:ln>
        </p:spPr>
        <p:txBody>
          <a:bodyPr/>
          <a:lstStyle/>
          <a:p>
            <a:endParaRPr lang="es-PE" dirty="0"/>
          </a:p>
        </p:txBody>
      </p:sp>
      <p:sp>
        <p:nvSpPr>
          <p:cNvPr id="11"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2487806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275"/>
            <a:ext cx="8229600" cy="860400"/>
          </a:xfrm>
        </p:spPr>
        <p:txBody>
          <a:bodyPr/>
          <a:lstStyle/>
          <a:p>
            <a:r>
              <a:rPr lang="es-PE" dirty="0"/>
              <a:t>2. Oportunidades de mejora</a:t>
            </a:r>
          </a:p>
        </p:txBody>
      </p:sp>
      <p:sp>
        <p:nvSpPr>
          <p:cNvPr id="7" name="Pentagon 6"/>
          <p:cNvSpPr/>
          <p:nvPr/>
        </p:nvSpPr>
        <p:spPr>
          <a:xfrm>
            <a:off x="457198" y="1273630"/>
            <a:ext cx="4851919" cy="469628"/>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2000" b="1" dirty="0">
                <a:solidFill>
                  <a:schemeClr val="bg2"/>
                </a:solidFill>
              </a:rPr>
              <a:t>Estudios técnicos de calidad </a:t>
            </a:r>
          </a:p>
        </p:txBody>
      </p:sp>
      <p:sp>
        <p:nvSpPr>
          <p:cNvPr id="12" name="Content Placeholder 2"/>
          <p:cNvSpPr>
            <a:spLocks noGrp="1"/>
          </p:cNvSpPr>
          <p:nvPr>
            <p:ph idx="1"/>
          </p:nvPr>
        </p:nvSpPr>
        <p:spPr>
          <a:xfrm>
            <a:off x="621437" y="3728623"/>
            <a:ext cx="7874494" cy="956596"/>
          </a:xfrm>
          <a:solidFill>
            <a:schemeClr val="accent4"/>
          </a:solidFill>
        </p:spPr>
        <p:txBody>
          <a:bodyPr anchor="ctr"/>
          <a:lstStyle/>
          <a:p>
            <a:pPr lvl="0" indent="-257175" algn="ctr"/>
            <a:r>
              <a:rPr lang="es-PE" sz="2000" b="1" dirty="0"/>
              <a:t>¿Expediente técnico por impuestos?</a:t>
            </a:r>
          </a:p>
        </p:txBody>
      </p:sp>
      <p:sp>
        <p:nvSpPr>
          <p:cNvPr id="13" name="Content Placeholder 2"/>
          <p:cNvSpPr txBox="1">
            <a:spLocks/>
          </p:cNvSpPr>
          <p:nvPr/>
        </p:nvSpPr>
        <p:spPr>
          <a:xfrm>
            <a:off x="625151" y="2211354"/>
            <a:ext cx="7870780" cy="924981"/>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lgn="ctr"/>
            <a:r>
              <a:rPr lang="es-PE" sz="2000" dirty="0"/>
              <a:t>Debería poder recuperarse vía el CIPRL el costo incurrido en la revisión de los estudios técnicos. </a:t>
            </a:r>
          </a:p>
        </p:txBody>
      </p:sp>
      <p:sp>
        <p:nvSpPr>
          <p:cNvPr id="8"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94595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579"/>
            <a:ext cx="8229600" cy="860400"/>
          </a:xfrm>
        </p:spPr>
        <p:txBody>
          <a:bodyPr/>
          <a:lstStyle/>
          <a:p>
            <a:r>
              <a:rPr lang="es-PE" dirty="0"/>
              <a:t>2. Oportunidades de mejora</a:t>
            </a:r>
          </a:p>
        </p:txBody>
      </p:sp>
      <p:sp>
        <p:nvSpPr>
          <p:cNvPr id="8" name="Pentagon 7"/>
          <p:cNvSpPr/>
          <p:nvPr/>
        </p:nvSpPr>
        <p:spPr>
          <a:xfrm>
            <a:off x="457200" y="1273631"/>
            <a:ext cx="4907902" cy="469628"/>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2000" b="1" dirty="0">
                <a:solidFill>
                  <a:schemeClr val="bg2"/>
                </a:solidFill>
              </a:rPr>
              <a:t>3. Promoción OxI al Sector Privado</a:t>
            </a:r>
          </a:p>
        </p:txBody>
      </p:sp>
      <p:sp>
        <p:nvSpPr>
          <p:cNvPr id="20" name="Content Placeholder 2"/>
          <p:cNvSpPr txBox="1">
            <a:spLocks/>
          </p:cNvSpPr>
          <p:nvPr/>
        </p:nvSpPr>
        <p:spPr>
          <a:xfrm>
            <a:off x="1306286" y="2206815"/>
            <a:ext cx="7380513" cy="620362"/>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r>
              <a:rPr lang="es-PE" sz="1600" dirty="0"/>
              <a:t>Reconocimiento de los gastos generales y administrativos (internos o subcontratados)</a:t>
            </a:r>
          </a:p>
        </p:txBody>
      </p:sp>
      <p:sp>
        <p:nvSpPr>
          <p:cNvPr id="3" name="Pentagon 2"/>
          <p:cNvSpPr/>
          <p:nvPr/>
        </p:nvSpPr>
        <p:spPr>
          <a:xfrm>
            <a:off x="457200" y="2206814"/>
            <a:ext cx="620486" cy="620363"/>
          </a:xfrm>
          <a:prstGeom prst="homePlate">
            <a:avLst>
              <a:gd name="adj" fmla="val 2193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1.</a:t>
            </a:r>
          </a:p>
        </p:txBody>
      </p:sp>
      <p:sp>
        <p:nvSpPr>
          <p:cNvPr id="7" name="Pentagon 6"/>
          <p:cNvSpPr/>
          <p:nvPr/>
        </p:nvSpPr>
        <p:spPr>
          <a:xfrm>
            <a:off x="457200" y="3172861"/>
            <a:ext cx="620486" cy="664714"/>
          </a:xfrm>
          <a:prstGeom prst="homePlate">
            <a:avLst>
              <a:gd name="adj" fmla="val 2193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2.</a:t>
            </a:r>
          </a:p>
        </p:txBody>
      </p:sp>
      <p:sp>
        <p:nvSpPr>
          <p:cNvPr id="10" name="Content Placeholder 2"/>
          <p:cNvSpPr txBox="1">
            <a:spLocks/>
          </p:cNvSpPr>
          <p:nvPr/>
        </p:nvSpPr>
        <p:spPr>
          <a:xfrm>
            <a:off x="1306285" y="3172861"/>
            <a:ext cx="7380513" cy="664714"/>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r>
              <a:rPr lang="es-PE" sz="1600" dirty="0"/>
              <a:t>Reconocimiento de los gastos financieros vinculados directamente con el Proyecto.</a:t>
            </a:r>
          </a:p>
        </p:txBody>
      </p:sp>
      <p:sp>
        <p:nvSpPr>
          <p:cNvPr id="9" name="Pentagon 8"/>
          <p:cNvSpPr/>
          <p:nvPr/>
        </p:nvSpPr>
        <p:spPr>
          <a:xfrm>
            <a:off x="469639" y="4202339"/>
            <a:ext cx="620486" cy="664714"/>
          </a:xfrm>
          <a:prstGeom prst="homePlate">
            <a:avLst>
              <a:gd name="adj" fmla="val 2193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3.</a:t>
            </a:r>
          </a:p>
        </p:txBody>
      </p:sp>
      <p:sp>
        <p:nvSpPr>
          <p:cNvPr id="11" name="Content Placeholder 2"/>
          <p:cNvSpPr txBox="1">
            <a:spLocks/>
          </p:cNvSpPr>
          <p:nvPr/>
        </p:nvSpPr>
        <p:spPr>
          <a:xfrm>
            <a:off x="1318724" y="4202339"/>
            <a:ext cx="7380513" cy="664714"/>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r>
              <a:rPr lang="es-PE" sz="1600" dirty="0"/>
              <a:t>¿Aplicación del CIPRL contra otras obligaciones tributarias (IGV, ITAN, etc.)?</a:t>
            </a:r>
          </a:p>
        </p:txBody>
      </p:sp>
      <p:sp>
        <p:nvSpPr>
          <p:cNvPr id="12"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2287704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a:spLocks noGrp="1"/>
          </p:cNvSpPr>
          <p:nvPr>
            <p:ph idx="1"/>
          </p:nvPr>
        </p:nvSpPr>
        <p:spPr>
          <a:xfrm>
            <a:off x="957943" y="3012429"/>
            <a:ext cx="3265715" cy="2561057"/>
          </a:xfrm>
          <a:solidFill>
            <a:schemeClr val="accent4"/>
          </a:solidFill>
        </p:spPr>
        <p:txBody>
          <a:bodyPr anchor="ctr"/>
          <a:lstStyle/>
          <a:p>
            <a:pPr marL="446088" lvl="1" indent="-285750" algn="just"/>
            <a:r>
              <a:rPr lang="es-PE" sz="1600" dirty="0"/>
              <a:t>Esta etapa puede durar varios meses.</a:t>
            </a:r>
          </a:p>
          <a:p>
            <a:pPr marL="446088" lvl="1" indent="-285750" algn="just"/>
            <a:endParaRPr lang="es-PE" sz="1600" dirty="0"/>
          </a:p>
          <a:p>
            <a:pPr marL="446088" lvl="1" indent="-285750" algn="just"/>
            <a:r>
              <a:rPr lang="es-PE" sz="1600" dirty="0"/>
              <a:t>Demoras en el llenado del SIAF.</a:t>
            </a:r>
          </a:p>
          <a:p>
            <a:pPr marL="446088" lvl="1" indent="-285750" algn="just"/>
            <a:endParaRPr lang="es-PE" sz="1600" dirty="0"/>
          </a:p>
          <a:p>
            <a:pPr marL="446088" lvl="1" indent="-285750" algn="just"/>
            <a:r>
              <a:rPr lang="es-PE" sz="1600" dirty="0"/>
              <a:t>Evaluación de los procedimientos para reducir los plazos.</a:t>
            </a:r>
          </a:p>
        </p:txBody>
      </p:sp>
      <p:sp>
        <p:nvSpPr>
          <p:cNvPr id="2" name="Title 1"/>
          <p:cNvSpPr>
            <a:spLocks noGrp="1"/>
          </p:cNvSpPr>
          <p:nvPr>
            <p:ph type="title"/>
          </p:nvPr>
        </p:nvSpPr>
        <p:spPr>
          <a:xfrm>
            <a:off x="457200" y="370275"/>
            <a:ext cx="8229600" cy="860400"/>
          </a:xfrm>
        </p:spPr>
        <p:txBody>
          <a:bodyPr/>
          <a:lstStyle/>
          <a:p>
            <a:r>
              <a:rPr lang="es-PE" dirty="0"/>
              <a:t>Oportunidades de mejora</a:t>
            </a:r>
          </a:p>
        </p:txBody>
      </p:sp>
      <p:sp>
        <p:nvSpPr>
          <p:cNvPr id="7" name="Pentagon 6"/>
          <p:cNvSpPr/>
          <p:nvPr/>
        </p:nvSpPr>
        <p:spPr>
          <a:xfrm>
            <a:off x="457199" y="1273630"/>
            <a:ext cx="4917234" cy="469628"/>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2000" b="1" dirty="0">
                <a:solidFill>
                  <a:schemeClr val="bg2"/>
                </a:solidFill>
              </a:rPr>
              <a:t>4. Simplificar los procesos para OxI</a:t>
            </a:r>
          </a:p>
        </p:txBody>
      </p:sp>
      <p:sp>
        <p:nvSpPr>
          <p:cNvPr id="6" name="Content Placeholder 2"/>
          <p:cNvSpPr txBox="1">
            <a:spLocks/>
          </p:cNvSpPr>
          <p:nvPr/>
        </p:nvSpPr>
        <p:spPr>
          <a:xfrm>
            <a:off x="4920344" y="3012429"/>
            <a:ext cx="3265715" cy="2136514"/>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lvl="1" indent="-285750" algn="just"/>
            <a:r>
              <a:rPr lang="es-PE" sz="1600" dirty="0"/>
              <a:t>Demoras en respuestas de las peticiones de gracia y evaluaciones al Perfil.</a:t>
            </a:r>
          </a:p>
          <a:p>
            <a:pPr marL="446088" lvl="1" indent="-285750" algn="just"/>
            <a:endParaRPr lang="es-PE" sz="1600" dirty="0"/>
          </a:p>
          <a:p>
            <a:pPr marL="446088" lvl="1" indent="-285750" algn="just"/>
            <a:r>
              <a:rPr lang="es-PE" sz="1600" dirty="0"/>
              <a:t>Simplificar los procedimientos para que las Iniciativas Privadas prosperen.</a:t>
            </a:r>
          </a:p>
        </p:txBody>
      </p:sp>
      <p:cxnSp>
        <p:nvCxnSpPr>
          <p:cNvPr id="5" name="Straight Connector 4"/>
          <p:cNvCxnSpPr/>
          <p:nvPr/>
        </p:nvCxnSpPr>
        <p:spPr>
          <a:xfrm>
            <a:off x="4572001" y="1954888"/>
            <a:ext cx="0" cy="3716569"/>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9" name="Down Arrow 8"/>
          <p:cNvSpPr/>
          <p:nvPr/>
        </p:nvSpPr>
        <p:spPr>
          <a:xfrm>
            <a:off x="957942" y="2100943"/>
            <a:ext cx="3265715" cy="693771"/>
          </a:xfrm>
          <a:prstGeom prst="downArrow">
            <a:avLst>
              <a:gd name="adj1" fmla="val 100000"/>
              <a:gd name="adj2" fmla="val 1756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ENTREGA DEL PIP Y SOLICITUD DEL CIP</a:t>
            </a:r>
          </a:p>
        </p:txBody>
      </p:sp>
      <p:sp>
        <p:nvSpPr>
          <p:cNvPr id="11" name="Down Arrow 10"/>
          <p:cNvSpPr/>
          <p:nvPr/>
        </p:nvSpPr>
        <p:spPr>
          <a:xfrm>
            <a:off x="4920344" y="2100942"/>
            <a:ext cx="3265715" cy="693771"/>
          </a:xfrm>
          <a:prstGeom prst="downArrow">
            <a:avLst>
              <a:gd name="adj1" fmla="val 100000"/>
              <a:gd name="adj2" fmla="val 17567"/>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INICIATIVAS PRIVADAS</a:t>
            </a:r>
          </a:p>
        </p:txBody>
      </p:sp>
      <p:sp>
        <p:nvSpPr>
          <p:cNvPr id="10"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1629547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2800" y="777600"/>
            <a:ext cx="5273345" cy="860400"/>
          </a:xfrm>
        </p:spPr>
        <p:txBody>
          <a:bodyPr/>
          <a:lstStyle/>
          <a:p>
            <a:r>
              <a:rPr lang="en-GB" dirty="0">
                <a:solidFill>
                  <a:schemeClr val="tx2"/>
                </a:solidFill>
              </a:rPr>
              <a:t/>
            </a:r>
            <a:br>
              <a:rPr lang="en-GB" dirty="0">
                <a:solidFill>
                  <a:schemeClr val="tx2"/>
                </a:solidFill>
              </a:rPr>
            </a:br>
            <a:r>
              <a:rPr lang="en-GB" dirty="0">
                <a:solidFill>
                  <a:schemeClr val="tx2"/>
                </a:solidFill>
              </a:rPr>
              <a:t/>
            </a:r>
            <a:br>
              <a:rPr lang="en-GB" dirty="0">
                <a:solidFill>
                  <a:schemeClr val="tx2"/>
                </a:solidFill>
              </a:rPr>
            </a:br>
            <a:r>
              <a:rPr lang="en-GB" dirty="0">
                <a:solidFill>
                  <a:schemeClr val="tx2"/>
                </a:solidFill>
              </a:rPr>
              <a:t>Obras por Impuestos: Cerrando Brechas</a:t>
            </a:r>
            <a:br>
              <a:rPr lang="en-GB" dirty="0">
                <a:solidFill>
                  <a:schemeClr val="tx2"/>
                </a:solidFill>
              </a:rPr>
            </a:br>
            <a:r>
              <a:rPr lang="en-GB" dirty="0">
                <a:solidFill>
                  <a:schemeClr val="tx2"/>
                </a:solidFill>
              </a:rPr>
              <a:t/>
            </a:r>
            <a:br>
              <a:rPr lang="en-GB" dirty="0">
                <a:solidFill>
                  <a:schemeClr val="tx2"/>
                </a:solidFill>
              </a:rPr>
            </a:br>
            <a:r>
              <a:rPr lang="en-GB" dirty="0">
                <a:solidFill>
                  <a:schemeClr val="tx2"/>
                </a:solidFill>
              </a:rPr>
              <a:t/>
            </a:r>
            <a:br>
              <a:rPr lang="en-GB" dirty="0">
                <a:solidFill>
                  <a:schemeClr val="tx2"/>
                </a:solidFill>
              </a:rPr>
            </a:br>
            <a:endParaRPr lang="en-GB" dirty="0">
              <a:solidFill>
                <a:schemeClr val="tx2"/>
              </a:solidFill>
            </a:endParaRPr>
          </a:p>
        </p:txBody>
      </p:sp>
      <p:grpSp>
        <p:nvGrpSpPr>
          <p:cNvPr id="7" name="Group 6"/>
          <p:cNvGrpSpPr/>
          <p:nvPr/>
        </p:nvGrpSpPr>
        <p:grpSpPr>
          <a:xfrm>
            <a:off x="-6532" y="2405084"/>
            <a:ext cx="9150532" cy="3349170"/>
            <a:chOff x="-6532" y="2405084"/>
            <a:chExt cx="9150532" cy="3349170"/>
          </a:xfrm>
        </p:grpSpPr>
        <p:sp>
          <p:nvSpPr>
            <p:cNvPr id="8"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rgbClr val="FFD200"/>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pic>
          <p:nvPicPr>
            <p:cNvPr id="9" name="Picture 3"/>
            <p:cNvPicPr>
              <a:picLocks noChangeAspect="1" noChangeArrowheads="1"/>
            </p:cNvPicPr>
            <p:nvPr userDrawn="1"/>
          </p:nvPicPr>
          <p:blipFill>
            <a:blip r:embed="rId2" cstate="print">
              <a:biLevel thresh="50000"/>
            </a:blip>
            <a:srcRect/>
            <a:stretch>
              <a:fillRect/>
            </a:stretch>
          </p:blipFill>
          <p:spPr bwMode="auto">
            <a:xfrm>
              <a:off x="-6532" y="4411503"/>
              <a:ext cx="2289891" cy="1342751"/>
            </a:xfrm>
            <a:prstGeom prst="rect">
              <a:avLst/>
            </a:prstGeom>
            <a:noFill/>
            <a:ln w="9525">
              <a:noFill/>
              <a:miter lim="800000"/>
              <a:headEnd/>
              <a:tailEnd/>
            </a:ln>
            <a:effectLst/>
          </p:spPr>
        </p:pic>
      </p:grpSp>
      <p:sp>
        <p:nvSpPr>
          <p:cNvPr id="10" name="Subtitle 3"/>
          <p:cNvSpPr txBox="1">
            <a:spLocks/>
          </p:cNvSpPr>
          <p:nvPr/>
        </p:nvSpPr>
        <p:spPr>
          <a:xfrm>
            <a:off x="2332800" y="2497335"/>
            <a:ext cx="5490000" cy="1186744"/>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chemeClr val="bg2"/>
                </a:solidFill>
                <a:latin typeface="+mn-lt"/>
                <a:ea typeface="+mn-ea"/>
                <a:cs typeface="+mn-cs"/>
              </a:defRPr>
            </a:lvl1pPr>
            <a:lvl2pPr marL="0" indent="0" algn="l"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PE" sz="2400" b="1" dirty="0">
              <a:solidFill>
                <a:schemeClr val="tx2"/>
              </a:solidFill>
            </a:endParaRPr>
          </a:p>
          <a:p>
            <a:endParaRPr lang="es-PE" sz="2400" b="1" dirty="0">
              <a:solidFill>
                <a:schemeClr val="tx2"/>
              </a:solidFill>
            </a:endParaRPr>
          </a:p>
          <a:p>
            <a:r>
              <a:rPr lang="es-PE" sz="2400" b="1" dirty="0">
                <a:solidFill>
                  <a:schemeClr val="tx2"/>
                </a:solidFill>
              </a:rPr>
              <a:t>Manuel Rivera</a:t>
            </a:r>
          </a:p>
          <a:p>
            <a:endParaRPr lang="es-PE" sz="1600" dirty="0">
              <a:solidFill>
                <a:schemeClr val="tx2"/>
              </a:solidFill>
            </a:endParaRPr>
          </a:p>
          <a:p>
            <a:endParaRPr lang="es-PE" sz="1600" dirty="0">
              <a:solidFill>
                <a:schemeClr val="tx2"/>
              </a:solidFill>
            </a:endParaRPr>
          </a:p>
        </p:txBody>
      </p:sp>
      <p:sp>
        <p:nvSpPr>
          <p:cNvPr id="11" name="Subtitle 3"/>
          <p:cNvSpPr txBox="1">
            <a:spLocks/>
          </p:cNvSpPr>
          <p:nvPr/>
        </p:nvSpPr>
        <p:spPr>
          <a:xfrm>
            <a:off x="5124893" y="6120590"/>
            <a:ext cx="4201697" cy="581480"/>
          </a:xfrm>
          <a:prstGeom prst="rect">
            <a:avLst/>
          </a:prstGeom>
        </p:spPr>
        <p:txBody>
          <a:bodyPr vert="horz" lIns="0" tIns="0" rIns="0" bIns="0" rtlCol="0" anchor="t" anchorCtr="0">
            <a:noAutofit/>
          </a:bodyPr>
          <a:lstStyle>
            <a:lvl1pPr marL="0" indent="0" algn="l" defTabSz="914400" rtl="0" eaLnBrk="1" latinLnBrk="0" hangingPunct="1">
              <a:spcBef>
                <a:spcPct val="20000"/>
              </a:spcBef>
              <a:buClr>
                <a:schemeClr val="accent2"/>
              </a:buClr>
              <a:buSzPct val="70000"/>
              <a:buFont typeface="Arial" pitchFamily="34" charset="0"/>
              <a:buNone/>
              <a:defRPr sz="2000" kern="1200">
                <a:solidFill>
                  <a:schemeClr val="tx2"/>
                </a:solidFill>
                <a:latin typeface="+mn-lt"/>
                <a:ea typeface="+mn-ea"/>
                <a:cs typeface="+mn-cs"/>
              </a:defRPr>
            </a:lvl1pPr>
            <a:lvl2pPr marL="0" indent="0" algn="l" defTabSz="914400" rtl="0" eaLnBrk="1" latinLnBrk="0" hangingPunct="1">
              <a:spcBef>
                <a:spcPct val="20000"/>
              </a:spcBef>
              <a:buClr>
                <a:schemeClr val="accent2"/>
              </a:buClr>
              <a:buSzPct val="70000"/>
              <a:buFont typeface="Arial" pitchFamily="34" charset="0"/>
              <a:buNone/>
              <a:defRPr sz="1600" kern="1200">
                <a:solidFill>
                  <a:schemeClr val="tx2"/>
                </a:solidFill>
                <a:latin typeface="+mn-lt"/>
                <a:ea typeface="+mn-ea"/>
                <a:cs typeface="+mn-cs"/>
              </a:defRPr>
            </a:lvl2pPr>
            <a:lvl3pPr marL="914400" indent="0" algn="ctr" defTabSz="914400" rtl="0" eaLnBrk="1" latinLnBrk="0" hangingPunct="1">
              <a:spcBef>
                <a:spcPct val="20000"/>
              </a:spcBef>
              <a:buClr>
                <a:schemeClr val="accent2"/>
              </a:buClr>
              <a:buSzPct val="7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2"/>
              </a:buClr>
              <a:buSzPct val="7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s-PE" sz="2400" b="1" dirty="0"/>
              <a:t>Manuel.Rivera@pe.ey.com</a:t>
            </a:r>
          </a:p>
        </p:txBody>
      </p:sp>
      <p:pic>
        <p:nvPicPr>
          <p:cNvPr id="12" name="Picture 2"/>
          <p:cNvPicPr>
            <a:picLocks noChangeAspect="1" noChangeArrowheads="1"/>
          </p:cNvPicPr>
          <p:nvPr/>
        </p:nvPicPr>
        <p:blipFill>
          <a:blip r:embed="rId3" cstate="print">
            <a:biLevel thresh="50000"/>
          </a:blip>
          <a:srcRect/>
          <a:stretch>
            <a:fillRect/>
          </a:stretch>
        </p:blipFill>
        <p:spPr bwMode="auto">
          <a:xfrm>
            <a:off x="2271259" y="5747990"/>
            <a:ext cx="983483" cy="745200"/>
          </a:xfrm>
          <a:prstGeom prst="rect">
            <a:avLst/>
          </a:prstGeom>
          <a:noFill/>
          <a:ln w="9525">
            <a:noFill/>
            <a:miter lim="800000"/>
            <a:headEnd/>
            <a:tailEnd/>
          </a:ln>
          <a:effectLst/>
        </p:spPr>
      </p:pic>
    </p:spTree>
    <p:extLst>
      <p:ext uri="{BB962C8B-B14F-4D97-AF65-F5344CB8AC3E}">
        <p14:creationId xmlns:p14="http://schemas.microsoft.com/office/powerpoint/2010/main" val="251830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860922452"/>
              </p:ext>
            </p:extLst>
          </p:nvPr>
        </p:nvGraphicFramePr>
        <p:xfrm>
          <a:off x="457199" y="1307506"/>
          <a:ext cx="8229601" cy="4402178"/>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2"/>
          <p:cNvSpPr>
            <a:spLocks noGrp="1"/>
          </p:cNvSpPr>
          <p:nvPr>
            <p:ph type="title"/>
          </p:nvPr>
        </p:nvSpPr>
        <p:spPr>
          <a:xfrm>
            <a:off x="457200" y="352089"/>
            <a:ext cx="8229600" cy="804672"/>
          </a:xfrm>
        </p:spPr>
        <p:txBody>
          <a:bodyPr anchor="t"/>
          <a:lstStyle/>
          <a:p>
            <a:r>
              <a:rPr lang="en-GB" dirty="0"/>
              <a:t>Inversiones de 2009 al 2017</a:t>
            </a:r>
          </a:p>
        </p:txBody>
      </p:sp>
      <p:sp>
        <p:nvSpPr>
          <p:cNvPr id="36"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cxnSp>
        <p:nvCxnSpPr>
          <p:cNvPr id="5" name="Straight Connector 4"/>
          <p:cNvCxnSpPr/>
          <p:nvPr/>
        </p:nvCxnSpPr>
        <p:spPr>
          <a:xfrm flipV="1">
            <a:off x="1310244" y="5351318"/>
            <a:ext cx="882238" cy="81646"/>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192482" y="4136065"/>
            <a:ext cx="848430" cy="1215254"/>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5526" y="4128407"/>
            <a:ext cx="882238" cy="611456"/>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98570" y="2977116"/>
            <a:ext cx="787730" cy="1762747"/>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686300" y="2360429"/>
            <a:ext cx="853044" cy="616687"/>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539344" y="2360428"/>
            <a:ext cx="861456" cy="1767979"/>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669471" y="5932714"/>
            <a:ext cx="4620986" cy="18081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s-PE" sz="1100" i="1" dirty="0">
                <a:solidFill>
                  <a:schemeClr val="bg1"/>
                </a:solidFill>
              </a:rPr>
              <a:t>* Montos expresados en millones de soles al 17/10/2017.</a:t>
            </a:r>
          </a:p>
        </p:txBody>
      </p:sp>
      <p:cxnSp>
        <p:nvCxnSpPr>
          <p:cNvPr id="16" name="Straight Connector 15"/>
          <p:cNvCxnSpPr/>
          <p:nvPr/>
        </p:nvCxnSpPr>
        <p:spPr>
          <a:xfrm flipV="1">
            <a:off x="6400800" y="2094614"/>
            <a:ext cx="853044" cy="2033793"/>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7253844" y="2094614"/>
            <a:ext cx="861456" cy="510363"/>
          </a:xfrm>
          <a:prstGeom prst="line">
            <a:avLst/>
          </a:prstGeom>
          <a:ln w="19050">
            <a:solidFill>
              <a:schemeClr val="accent5"/>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6912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0276"/>
            <a:ext cx="8229600" cy="860400"/>
          </a:xfrm>
        </p:spPr>
        <p:txBody>
          <a:bodyPr anchor="t"/>
          <a:lstStyle/>
          <a:p>
            <a:pPr lvl="0"/>
            <a:r>
              <a:rPr lang="es-ES" dirty="0"/>
              <a:t>Contribución de OxI al Perú</a:t>
            </a:r>
            <a:endParaRPr lang="es-PE" dirty="0"/>
          </a:p>
        </p:txBody>
      </p:sp>
      <p:sp>
        <p:nvSpPr>
          <p:cNvPr id="21"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
        <p:nvSpPr>
          <p:cNvPr id="14" name="Rectangle 13"/>
          <p:cNvSpPr/>
          <p:nvPr/>
        </p:nvSpPr>
        <p:spPr>
          <a:xfrm>
            <a:off x="2765857" y="1356950"/>
            <a:ext cx="3612285" cy="41554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1">
                    <a:lumMod val="50000"/>
                    <a:lumOff val="50000"/>
                  </a:schemeClr>
                </a:solidFill>
              </a:rPr>
              <a:t>Intervenciones OxI </a:t>
            </a:r>
          </a:p>
        </p:txBody>
      </p:sp>
      <p:sp>
        <p:nvSpPr>
          <p:cNvPr id="3" name="Rectangle 2"/>
          <p:cNvSpPr/>
          <p:nvPr/>
        </p:nvSpPr>
        <p:spPr>
          <a:xfrm>
            <a:off x="457200" y="2080231"/>
            <a:ext cx="2668772" cy="116205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104 Centros educativos</a:t>
            </a:r>
          </a:p>
        </p:txBody>
      </p:sp>
      <p:sp>
        <p:nvSpPr>
          <p:cNvPr id="13" name="Rectangle 12"/>
          <p:cNvSpPr/>
          <p:nvPr/>
        </p:nvSpPr>
        <p:spPr>
          <a:xfrm>
            <a:off x="3237614" y="2080231"/>
            <a:ext cx="2668772" cy="116205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6 Centros culturales</a:t>
            </a:r>
          </a:p>
        </p:txBody>
      </p:sp>
      <p:sp>
        <p:nvSpPr>
          <p:cNvPr id="15" name="Rectangle 14"/>
          <p:cNvSpPr/>
          <p:nvPr/>
        </p:nvSpPr>
        <p:spPr>
          <a:xfrm>
            <a:off x="6018028" y="2080231"/>
            <a:ext cx="2668772" cy="116205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10 Centros de Salud, Postas Médicas y Hospitales</a:t>
            </a:r>
          </a:p>
        </p:txBody>
      </p:sp>
      <p:sp>
        <p:nvSpPr>
          <p:cNvPr id="16" name="Rectangle 15"/>
          <p:cNvSpPr/>
          <p:nvPr/>
        </p:nvSpPr>
        <p:spPr>
          <a:xfrm>
            <a:off x="457200" y="3311441"/>
            <a:ext cx="2668772" cy="116205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8 Nuevos Centros de Esparcimiento y Deporte</a:t>
            </a:r>
          </a:p>
        </p:txBody>
      </p:sp>
      <p:sp>
        <p:nvSpPr>
          <p:cNvPr id="17" name="Rectangle 16"/>
          <p:cNvSpPr/>
          <p:nvPr/>
        </p:nvSpPr>
        <p:spPr>
          <a:xfrm>
            <a:off x="3237613" y="3311441"/>
            <a:ext cx="2668772" cy="116205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6 Nuevos Mercados de abasto</a:t>
            </a:r>
          </a:p>
        </p:txBody>
      </p:sp>
      <p:sp>
        <p:nvSpPr>
          <p:cNvPr id="18" name="Rectangle 17"/>
          <p:cNvSpPr/>
          <p:nvPr/>
        </p:nvSpPr>
        <p:spPr>
          <a:xfrm>
            <a:off x="6018028" y="3311441"/>
            <a:ext cx="2668772" cy="116205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86 Proyectos de carreteras, pistas y veredas</a:t>
            </a:r>
          </a:p>
        </p:txBody>
      </p:sp>
      <p:sp>
        <p:nvSpPr>
          <p:cNvPr id="19" name="Rectangle 18"/>
          <p:cNvSpPr/>
          <p:nvPr/>
        </p:nvSpPr>
        <p:spPr>
          <a:xfrm>
            <a:off x="457200" y="4542651"/>
            <a:ext cx="2668772" cy="116205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13 Ampliaciones y mejoramientos de Comisarías PNP</a:t>
            </a:r>
          </a:p>
        </p:txBody>
      </p:sp>
      <p:sp>
        <p:nvSpPr>
          <p:cNvPr id="20" name="Rectangle 19"/>
          <p:cNvSpPr/>
          <p:nvPr/>
        </p:nvSpPr>
        <p:spPr>
          <a:xfrm>
            <a:off x="3237613" y="4542651"/>
            <a:ext cx="2668772" cy="116205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45 Nuevas comunidades con sistemas de agua potable y alcantarillado</a:t>
            </a:r>
          </a:p>
        </p:txBody>
      </p:sp>
      <p:sp>
        <p:nvSpPr>
          <p:cNvPr id="22" name="Rectangle 21"/>
          <p:cNvSpPr/>
          <p:nvPr/>
        </p:nvSpPr>
        <p:spPr>
          <a:xfrm>
            <a:off x="6018028" y="4542651"/>
            <a:ext cx="2668772" cy="1162057"/>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5 Nuevos Sistemas de Irrigación</a:t>
            </a:r>
          </a:p>
        </p:txBody>
      </p:sp>
      <p:sp>
        <p:nvSpPr>
          <p:cNvPr id="23" name="TextBox 22"/>
          <p:cNvSpPr txBox="1"/>
          <p:nvPr/>
        </p:nvSpPr>
        <p:spPr>
          <a:xfrm>
            <a:off x="669471" y="5932714"/>
            <a:ext cx="4620986" cy="18081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s-PE" sz="1100" i="1" dirty="0">
                <a:solidFill>
                  <a:schemeClr val="bg1"/>
                </a:solidFill>
              </a:rPr>
              <a:t>* Datos actualizados al 17/10/2017.</a:t>
            </a:r>
          </a:p>
        </p:txBody>
      </p:sp>
    </p:spTree>
    <p:extLst>
      <p:ext uri="{BB962C8B-B14F-4D97-AF65-F5344CB8AC3E}">
        <p14:creationId xmlns:p14="http://schemas.microsoft.com/office/powerpoint/2010/main" val="180261676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892"/>
            <a:ext cx="8229600" cy="860400"/>
          </a:xfrm>
        </p:spPr>
        <p:txBody>
          <a:bodyPr/>
          <a:lstStyle/>
          <a:p>
            <a:r>
              <a:rPr lang="es-PE" dirty="0"/>
              <a:t>Virtudes de OxI</a:t>
            </a:r>
          </a:p>
        </p:txBody>
      </p:sp>
      <p:sp>
        <p:nvSpPr>
          <p:cNvPr id="7" name="Pentagon 6"/>
          <p:cNvSpPr/>
          <p:nvPr/>
        </p:nvSpPr>
        <p:spPr>
          <a:xfrm>
            <a:off x="457199" y="1430841"/>
            <a:ext cx="2318660" cy="763583"/>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CELERIDAD</a:t>
            </a:r>
          </a:p>
        </p:txBody>
      </p:sp>
      <p:sp>
        <p:nvSpPr>
          <p:cNvPr id="9" name="Pentagon 8"/>
          <p:cNvSpPr/>
          <p:nvPr/>
        </p:nvSpPr>
        <p:spPr>
          <a:xfrm>
            <a:off x="457200" y="2447228"/>
            <a:ext cx="2318660" cy="766233"/>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FLEXIBILIDAD</a:t>
            </a:r>
          </a:p>
        </p:txBody>
      </p:sp>
      <p:sp>
        <p:nvSpPr>
          <p:cNvPr id="13" name="Rectangle 12"/>
          <p:cNvSpPr/>
          <p:nvPr/>
        </p:nvSpPr>
        <p:spPr>
          <a:xfrm>
            <a:off x="3080656" y="1430841"/>
            <a:ext cx="5606143" cy="759278"/>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r>
              <a:rPr lang="es-PE" sz="1600" dirty="0"/>
              <a:t>Es el instrumento de contratación pública más rápido para la ejecución de proyectos.</a:t>
            </a:r>
            <a:endParaRPr lang="es-PE" sz="1600" dirty="0">
              <a:solidFill>
                <a:schemeClr val="tx1"/>
              </a:solidFill>
            </a:endParaRPr>
          </a:p>
        </p:txBody>
      </p:sp>
      <p:sp>
        <p:nvSpPr>
          <p:cNvPr id="15" name="Rectangle 14"/>
          <p:cNvSpPr/>
          <p:nvPr/>
        </p:nvSpPr>
        <p:spPr>
          <a:xfrm>
            <a:off x="3080655" y="2457131"/>
            <a:ext cx="5606143" cy="75633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indent="-257175" algn="just"/>
            <a:r>
              <a:rPr lang="es-PE" sz="1600" dirty="0"/>
              <a:t>Permite la co-ejecución por parte de las entidad públicas // participación en consorcio por las empresas privadas.</a:t>
            </a:r>
          </a:p>
        </p:txBody>
      </p:sp>
      <p:sp>
        <p:nvSpPr>
          <p:cNvPr id="10" name="Pentagon 9"/>
          <p:cNvSpPr/>
          <p:nvPr/>
        </p:nvSpPr>
        <p:spPr>
          <a:xfrm>
            <a:off x="468089" y="3431518"/>
            <a:ext cx="2307771" cy="893269"/>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ANTICORRUPCIÓN</a:t>
            </a:r>
          </a:p>
        </p:txBody>
      </p:sp>
      <p:sp>
        <p:nvSpPr>
          <p:cNvPr id="11" name="Pentagon 10"/>
          <p:cNvSpPr/>
          <p:nvPr/>
        </p:nvSpPr>
        <p:spPr>
          <a:xfrm>
            <a:off x="457199" y="4585117"/>
            <a:ext cx="2307771" cy="893269"/>
          </a:xfrm>
          <a:prstGeom prst="homePlate">
            <a:avLst>
              <a:gd name="adj" fmla="val 21875"/>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EXPERIENCIA</a:t>
            </a:r>
          </a:p>
        </p:txBody>
      </p:sp>
      <p:sp>
        <p:nvSpPr>
          <p:cNvPr id="12" name="Rectangle 11"/>
          <p:cNvSpPr/>
          <p:nvPr/>
        </p:nvSpPr>
        <p:spPr>
          <a:xfrm>
            <a:off x="3091547" y="3430232"/>
            <a:ext cx="5595258" cy="893269"/>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indent="-257175" algn="just"/>
            <a:r>
              <a:rPr lang="es-PE" sz="1600" dirty="0"/>
              <a:t>Mitiga el riesgo de corrupción, ya que el privado asume el financiamiento desde el inicio hasta la entrega de la obra.</a:t>
            </a:r>
          </a:p>
        </p:txBody>
      </p:sp>
      <p:sp>
        <p:nvSpPr>
          <p:cNvPr id="16" name="Rectangle 15"/>
          <p:cNvSpPr/>
          <p:nvPr/>
        </p:nvSpPr>
        <p:spPr>
          <a:xfrm>
            <a:off x="3091547" y="4585117"/>
            <a:ext cx="5595258" cy="893269"/>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indent="-257175" algn="just"/>
            <a:r>
              <a:rPr lang="es-PE" sz="1600" dirty="0"/>
              <a:t>En el ejercicio 2016 se llegó a la cifra record de compromisos de inversión por más de S/.700 millones.</a:t>
            </a:r>
          </a:p>
        </p:txBody>
      </p:sp>
      <p:sp>
        <p:nvSpPr>
          <p:cNvPr id="14"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747594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010"/>
            <a:ext cx="8229600" cy="860400"/>
          </a:xfrm>
        </p:spPr>
        <p:txBody>
          <a:bodyPr/>
          <a:lstStyle/>
          <a:p>
            <a:r>
              <a:rPr lang="es-PE" dirty="0"/>
              <a:t>Situación OxI</a:t>
            </a:r>
          </a:p>
        </p:txBody>
      </p:sp>
      <p:sp>
        <p:nvSpPr>
          <p:cNvPr id="5" name="Down Arrow 4"/>
          <p:cNvSpPr/>
          <p:nvPr/>
        </p:nvSpPr>
        <p:spPr>
          <a:xfrm>
            <a:off x="740230" y="1262743"/>
            <a:ext cx="3113313" cy="762000"/>
          </a:xfrm>
          <a:prstGeom prst="downArrow">
            <a:avLst>
              <a:gd name="adj1" fmla="val 100000"/>
              <a:gd name="adj2" fmla="val 25523"/>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Proyecciones para el 2015</a:t>
            </a:r>
          </a:p>
        </p:txBody>
      </p:sp>
      <p:sp>
        <p:nvSpPr>
          <p:cNvPr id="27" name="Down Arrow 26"/>
          <p:cNvSpPr/>
          <p:nvPr/>
        </p:nvSpPr>
        <p:spPr>
          <a:xfrm>
            <a:off x="5301343" y="1262743"/>
            <a:ext cx="3113313" cy="762000"/>
          </a:xfrm>
          <a:prstGeom prst="downArrow">
            <a:avLst>
              <a:gd name="adj1" fmla="val 100000"/>
              <a:gd name="adj2" fmla="val 25523"/>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bg2"/>
                </a:solidFill>
              </a:rPr>
              <a:t>Proyecciones para el 2017</a:t>
            </a:r>
          </a:p>
        </p:txBody>
      </p:sp>
      <p:cxnSp>
        <p:nvCxnSpPr>
          <p:cNvPr id="7" name="Straight Connector 6"/>
          <p:cNvCxnSpPr/>
          <p:nvPr/>
        </p:nvCxnSpPr>
        <p:spPr>
          <a:xfrm>
            <a:off x="4572000" y="1262743"/>
            <a:ext cx="10886" cy="4822371"/>
          </a:xfrm>
          <a:prstGeom prst="line">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0230" y="2352139"/>
            <a:ext cx="3113313" cy="3450175"/>
          </a:xfrm>
          <a:prstGeom prst="rect">
            <a:avLst/>
          </a:prstGeom>
          <a:solidFill>
            <a:schemeClr val="accent4"/>
          </a:solidFill>
          <a:ln>
            <a:noFill/>
          </a:ln>
        </p:spPr>
        <p:txBody>
          <a:bodyPr wrap="square" lIns="0" tIns="36576" rIns="0" bIns="0" rtlCol="0" anchor="ctr">
            <a:spAutoFit/>
          </a:bodyPr>
          <a:lstStyle/>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a:p>
            <a:pPr marL="285750" indent="-198438">
              <a:lnSpc>
                <a:spcPct val="85000"/>
              </a:lnSpc>
              <a:spcAft>
                <a:spcPts val="600"/>
              </a:spcAft>
              <a:buClr>
                <a:schemeClr val="accent2"/>
              </a:buClr>
              <a:buSzPct val="70000"/>
              <a:buFont typeface="Arial" pitchFamily="34" charset="0"/>
              <a:buChar char="►"/>
            </a:pPr>
            <a:r>
              <a:rPr lang="es-PE" sz="1600" u="sng" dirty="0">
                <a:solidFill>
                  <a:schemeClr val="bg2"/>
                </a:solidFill>
              </a:rPr>
              <a:t>Proyección</a:t>
            </a:r>
            <a:r>
              <a:rPr lang="es-PE" sz="1600" dirty="0">
                <a:solidFill>
                  <a:schemeClr val="bg2"/>
                </a:solidFill>
              </a:rPr>
              <a:t>: </a:t>
            </a:r>
          </a:p>
          <a:p>
            <a:pPr marL="271463">
              <a:lnSpc>
                <a:spcPct val="85000"/>
              </a:lnSpc>
              <a:spcAft>
                <a:spcPts val="600"/>
              </a:spcAft>
              <a:buClr>
                <a:schemeClr val="accent2"/>
              </a:buClr>
              <a:buSzPct val="70000"/>
            </a:pPr>
            <a:r>
              <a:rPr lang="es-PE" sz="1600" dirty="0">
                <a:solidFill>
                  <a:schemeClr val="bg2"/>
                </a:solidFill>
              </a:rPr>
              <a:t>600 millones de soles en compromisos de inversión.</a:t>
            </a:r>
          </a:p>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a:p>
            <a:pPr marL="285750" indent="-198438">
              <a:lnSpc>
                <a:spcPct val="85000"/>
              </a:lnSpc>
              <a:spcAft>
                <a:spcPts val="600"/>
              </a:spcAft>
              <a:buClr>
                <a:schemeClr val="accent2"/>
              </a:buClr>
              <a:buSzPct val="70000"/>
              <a:buFont typeface="Arial" pitchFamily="34" charset="0"/>
              <a:buChar char="►"/>
            </a:pPr>
            <a:r>
              <a:rPr lang="es-PE" sz="1600" u="sng" dirty="0">
                <a:solidFill>
                  <a:schemeClr val="bg2"/>
                </a:solidFill>
              </a:rPr>
              <a:t>Realidad</a:t>
            </a:r>
            <a:r>
              <a:rPr lang="es-PE" sz="1600" dirty="0">
                <a:solidFill>
                  <a:schemeClr val="bg2"/>
                </a:solidFill>
              </a:rPr>
              <a:t>: </a:t>
            </a:r>
          </a:p>
          <a:p>
            <a:pPr marL="271463">
              <a:lnSpc>
                <a:spcPct val="85000"/>
              </a:lnSpc>
              <a:spcAft>
                <a:spcPts val="600"/>
              </a:spcAft>
              <a:buClr>
                <a:schemeClr val="accent2"/>
              </a:buClr>
              <a:buSzPct val="70000"/>
            </a:pPr>
            <a:r>
              <a:rPr lang="es-PE" sz="1600" dirty="0">
                <a:solidFill>
                  <a:schemeClr val="bg2"/>
                </a:solidFill>
              </a:rPr>
              <a:t>330 millones de soles en compromisos de inversión.</a:t>
            </a:r>
          </a:p>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a:p>
            <a:pPr marL="285750" indent="-198438">
              <a:lnSpc>
                <a:spcPct val="85000"/>
              </a:lnSpc>
              <a:spcAft>
                <a:spcPts val="600"/>
              </a:spcAft>
              <a:buClr>
                <a:schemeClr val="accent2"/>
              </a:buClr>
              <a:buSzPct val="70000"/>
              <a:buFont typeface="Arial" pitchFamily="34" charset="0"/>
              <a:buChar char="►"/>
            </a:pPr>
            <a:r>
              <a:rPr lang="es-PE" sz="1600" u="sng" dirty="0">
                <a:solidFill>
                  <a:schemeClr val="bg2"/>
                </a:solidFill>
              </a:rPr>
              <a:t>Razón</a:t>
            </a:r>
            <a:r>
              <a:rPr lang="es-PE" sz="1600" dirty="0">
                <a:solidFill>
                  <a:schemeClr val="bg2"/>
                </a:solidFill>
              </a:rPr>
              <a:t>:</a:t>
            </a:r>
          </a:p>
          <a:p>
            <a:pPr marL="271463">
              <a:lnSpc>
                <a:spcPct val="85000"/>
              </a:lnSpc>
              <a:spcAft>
                <a:spcPts val="600"/>
              </a:spcAft>
              <a:buClr>
                <a:schemeClr val="accent2"/>
              </a:buClr>
              <a:buSzPct val="70000"/>
            </a:pPr>
            <a:r>
              <a:rPr lang="es-PE" sz="1600" dirty="0">
                <a:solidFill>
                  <a:schemeClr val="bg2"/>
                </a:solidFill>
              </a:rPr>
              <a:t>Cambio de titulares de los GR y GL a nivel nacional.</a:t>
            </a:r>
          </a:p>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p:txBody>
      </p:sp>
      <p:sp>
        <p:nvSpPr>
          <p:cNvPr id="46" name="TextBox 45"/>
          <p:cNvSpPr txBox="1"/>
          <p:nvPr/>
        </p:nvSpPr>
        <p:spPr>
          <a:xfrm>
            <a:off x="5301342" y="2352138"/>
            <a:ext cx="3113313" cy="3450175"/>
          </a:xfrm>
          <a:prstGeom prst="rect">
            <a:avLst/>
          </a:prstGeom>
          <a:solidFill>
            <a:schemeClr val="accent4"/>
          </a:solidFill>
          <a:ln>
            <a:noFill/>
          </a:ln>
        </p:spPr>
        <p:txBody>
          <a:bodyPr wrap="square" lIns="0" tIns="36576" rIns="0" bIns="0" rtlCol="0" anchor="ctr">
            <a:spAutoFit/>
          </a:bodyPr>
          <a:lstStyle/>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a:p>
            <a:pPr marL="285750" indent="-198438">
              <a:lnSpc>
                <a:spcPct val="85000"/>
              </a:lnSpc>
              <a:spcAft>
                <a:spcPts val="600"/>
              </a:spcAft>
              <a:buClr>
                <a:schemeClr val="accent2"/>
              </a:buClr>
              <a:buSzPct val="70000"/>
              <a:buFont typeface="Arial" pitchFamily="34" charset="0"/>
              <a:buChar char="►"/>
            </a:pPr>
            <a:r>
              <a:rPr lang="es-PE" sz="1600" u="sng" dirty="0">
                <a:solidFill>
                  <a:schemeClr val="bg2"/>
                </a:solidFill>
              </a:rPr>
              <a:t>Proyección</a:t>
            </a:r>
            <a:r>
              <a:rPr lang="es-PE" sz="1600" dirty="0">
                <a:solidFill>
                  <a:schemeClr val="bg2"/>
                </a:solidFill>
              </a:rPr>
              <a:t>: </a:t>
            </a:r>
          </a:p>
          <a:p>
            <a:pPr marL="271463">
              <a:lnSpc>
                <a:spcPct val="85000"/>
              </a:lnSpc>
              <a:spcAft>
                <a:spcPts val="600"/>
              </a:spcAft>
              <a:buClr>
                <a:schemeClr val="accent2"/>
              </a:buClr>
              <a:buSzPct val="70000"/>
            </a:pPr>
            <a:r>
              <a:rPr lang="es-PE" sz="1600" dirty="0">
                <a:solidFill>
                  <a:schemeClr val="bg2"/>
                </a:solidFill>
              </a:rPr>
              <a:t>1,000 millones de soles en compromisos de inversión.</a:t>
            </a:r>
          </a:p>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a:p>
            <a:pPr marL="285750" indent="-198438">
              <a:lnSpc>
                <a:spcPct val="85000"/>
              </a:lnSpc>
              <a:spcAft>
                <a:spcPts val="600"/>
              </a:spcAft>
              <a:buClr>
                <a:schemeClr val="accent2"/>
              </a:buClr>
              <a:buSzPct val="70000"/>
              <a:buFont typeface="Arial" pitchFamily="34" charset="0"/>
              <a:buChar char="►"/>
            </a:pPr>
            <a:r>
              <a:rPr lang="es-PE" sz="1600" u="sng" dirty="0">
                <a:solidFill>
                  <a:schemeClr val="bg2"/>
                </a:solidFill>
              </a:rPr>
              <a:t>Proyección incluyendo la reconstrucción</a:t>
            </a:r>
            <a:r>
              <a:rPr lang="es-PE" sz="1600" dirty="0">
                <a:solidFill>
                  <a:schemeClr val="bg2"/>
                </a:solidFill>
              </a:rPr>
              <a:t>: </a:t>
            </a:r>
          </a:p>
          <a:p>
            <a:pPr marL="271463">
              <a:lnSpc>
                <a:spcPct val="85000"/>
              </a:lnSpc>
              <a:spcAft>
                <a:spcPts val="600"/>
              </a:spcAft>
              <a:buClr>
                <a:schemeClr val="accent2"/>
              </a:buClr>
              <a:buSzPct val="70000"/>
            </a:pPr>
            <a:r>
              <a:rPr lang="es-PE" sz="1600" dirty="0">
                <a:solidFill>
                  <a:schemeClr val="bg2"/>
                </a:solidFill>
              </a:rPr>
              <a:t>1,500 millones de soles en compromisos de inversión.</a:t>
            </a:r>
          </a:p>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a:p>
            <a:pPr marL="285750" indent="-198438">
              <a:lnSpc>
                <a:spcPct val="85000"/>
              </a:lnSpc>
              <a:spcAft>
                <a:spcPts val="600"/>
              </a:spcAft>
              <a:buClr>
                <a:schemeClr val="accent2"/>
              </a:buClr>
              <a:buSzPct val="70000"/>
              <a:buFont typeface="Arial" pitchFamily="34" charset="0"/>
              <a:buChar char="►"/>
            </a:pPr>
            <a:r>
              <a:rPr lang="es-PE" sz="1600" u="sng" dirty="0">
                <a:solidFill>
                  <a:schemeClr val="bg2"/>
                </a:solidFill>
              </a:rPr>
              <a:t>Realidad</a:t>
            </a:r>
            <a:r>
              <a:rPr lang="es-PE" sz="1600" dirty="0">
                <a:solidFill>
                  <a:schemeClr val="bg2"/>
                </a:solidFill>
              </a:rPr>
              <a:t>: </a:t>
            </a:r>
          </a:p>
          <a:p>
            <a:pPr marL="271463">
              <a:lnSpc>
                <a:spcPct val="85000"/>
              </a:lnSpc>
              <a:spcAft>
                <a:spcPts val="600"/>
              </a:spcAft>
              <a:buClr>
                <a:schemeClr val="accent2"/>
              </a:buClr>
              <a:buSzPct val="70000"/>
            </a:pPr>
            <a:r>
              <a:rPr lang="es-PE" sz="1600" dirty="0">
                <a:solidFill>
                  <a:schemeClr val="bg2"/>
                </a:solidFill>
              </a:rPr>
              <a:t>628 millones de soles.</a:t>
            </a:r>
          </a:p>
          <a:p>
            <a:pPr marL="285750" indent="-198438">
              <a:lnSpc>
                <a:spcPct val="85000"/>
              </a:lnSpc>
              <a:spcAft>
                <a:spcPts val="600"/>
              </a:spcAft>
              <a:buClr>
                <a:schemeClr val="accent2"/>
              </a:buClr>
              <a:buSzPct val="70000"/>
              <a:buFont typeface="Arial" pitchFamily="34" charset="0"/>
              <a:buChar char="►"/>
            </a:pPr>
            <a:endParaRPr lang="es-PE" sz="1600" dirty="0">
              <a:solidFill>
                <a:schemeClr val="bg2"/>
              </a:solidFill>
            </a:endParaRPr>
          </a:p>
        </p:txBody>
      </p:sp>
      <p:sp>
        <p:nvSpPr>
          <p:cNvPr id="9"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285604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437" y="3728623"/>
            <a:ext cx="7874494" cy="956596"/>
          </a:xfrm>
          <a:solidFill>
            <a:schemeClr val="accent4"/>
          </a:solidFill>
        </p:spPr>
        <p:txBody>
          <a:bodyPr anchor="ctr"/>
          <a:lstStyle/>
          <a:p>
            <a:pPr lvl="0" indent="-257175" algn="just"/>
            <a:r>
              <a:rPr lang="es-PE" sz="2000" dirty="0"/>
              <a:t>Los recursos pueden aumentar con el repunte del precio de los minerales.</a:t>
            </a:r>
          </a:p>
        </p:txBody>
      </p:sp>
      <p:sp>
        <p:nvSpPr>
          <p:cNvPr id="2" name="Title 1"/>
          <p:cNvSpPr>
            <a:spLocks noGrp="1"/>
          </p:cNvSpPr>
          <p:nvPr>
            <p:ph type="title"/>
          </p:nvPr>
        </p:nvSpPr>
        <p:spPr>
          <a:xfrm>
            <a:off x="457200" y="281502"/>
            <a:ext cx="8229600" cy="860400"/>
          </a:xfrm>
        </p:spPr>
        <p:txBody>
          <a:bodyPr/>
          <a:lstStyle/>
          <a:p>
            <a:r>
              <a:rPr lang="es-PE" dirty="0"/>
              <a:t>Situación OxI al 2017</a:t>
            </a:r>
          </a:p>
        </p:txBody>
      </p:sp>
      <p:graphicFrame>
        <p:nvGraphicFramePr>
          <p:cNvPr id="5" name="Table 4"/>
          <p:cNvGraphicFramePr>
            <a:graphicFrameLocks noGrp="1"/>
          </p:cNvGraphicFramePr>
          <p:nvPr>
            <p:extLst>
              <p:ext uri="{D42A27DB-BD31-4B8C-83A1-F6EECF244321}">
                <p14:modId xmlns:p14="http://schemas.microsoft.com/office/powerpoint/2010/main" val="2435366672"/>
              </p:ext>
            </p:extLst>
          </p:nvPr>
        </p:nvGraphicFramePr>
        <p:xfrm>
          <a:off x="930638" y="2059655"/>
          <a:ext cx="5684744" cy="1459494"/>
        </p:xfrm>
        <a:graphic>
          <a:graphicData uri="http://schemas.openxmlformats.org/drawingml/2006/table">
            <a:tbl>
              <a:tblPr>
                <a:tableStyleId>{5C22544A-7EE6-4342-B048-85BDC9FD1C3A}</a:tableStyleId>
              </a:tblPr>
              <a:tblGrid>
                <a:gridCol w="3016543">
                  <a:extLst>
                    <a:ext uri="{9D8B030D-6E8A-4147-A177-3AD203B41FA5}">
                      <a16:colId xmlns:a16="http://schemas.microsoft.com/office/drawing/2014/main" xmlns="" val="20000"/>
                    </a:ext>
                  </a:extLst>
                </a:gridCol>
                <a:gridCol w="2668201">
                  <a:extLst>
                    <a:ext uri="{9D8B030D-6E8A-4147-A177-3AD203B41FA5}">
                      <a16:colId xmlns:a16="http://schemas.microsoft.com/office/drawing/2014/main" xmlns="" val="20001"/>
                    </a:ext>
                  </a:extLst>
                </a:gridCol>
              </a:tblGrid>
              <a:tr h="486498">
                <a:tc gridSpan="2">
                  <a:txBody>
                    <a:bodyPr/>
                    <a:lstStyle/>
                    <a:p>
                      <a:pPr algn="ctr" fontAlgn="ctr"/>
                      <a:r>
                        <a:rPr lang="es-PE" sz="2000" b="1" u="none" strike="noStrike" dirty="0">
                          <a:solidFill>
                            <a:schemeClr val="bg2"/>
                          </a:solidFill>
                          <a:effectLst/>
                        </a:rPr>
                        <a:t>PERÚ</a:t>
                      </a:r>
                      <a:endParaRPr lang="es-PE" sz="2000" b="1" i="0" u="none" strike="noStrike" dirty="0">
                        <a:solidFill>
                          <a:schemeClr val="bg2"/>
                        </a:solidFill>
                        <a:effectLst/>
                        <a:latin typeface="Calibri" panose="020F0502020204030204" pitchFamily="34" charset="0"/>
                      </a:endParaRPr>
                    </a:p>
                  </a:txBody>
                  <a:tcPr marL="9525" marR="9525" marT="9525" marB="0" anchor="ctr">
                    <a:solidFill>
                      <a:schemeClr val="accent2"/>
                    </a:solidFill>
                  </a:tcPr>
                </a:tc>
                <a:tc hMerge="1">
                  <a:txBody>
                    <a:bodyPr/>
                    <a:lstStyle/>
                    <a:p>
                      <a:endParaRPr lang="es-PE"/>
                    </a:p>
                  </a:txBody>
                  <a:tcPr/>
                </a:tc>
                <a:extLst>
                  <a:ext uri="{0D108BD9-81ED-4DB2-BD59-A6C34878D82A}">
                    <a16:rowId xmlns:a16="http://schemas.microsoft.com/office/drawing/2014/main" xmlns="" val="10000"/>
                  </a:ext>
                </a:extLst>
              </a:tr>
              <a:tr h="486498">
                <a:tc>
                  <a:txBody>
                    <a:bodyPr/>
                    <a:lstStyle/>
                    <a:p>
                      <a:pPr algn="l" fontAlgn="ctr"/>
                      <a:r>
                        <a:rPr lang="es-PE" sz="2000" u="none" strike="noStrike" dirty="0">
                          <a:solidFill>
                            <a:schemeClr val="bg2"/>
                          </a:solidFill>
                          <a:effectLst/>
                          <a:latin typeface="+mn-lt"/>
                        </a:rPr>
                        <a:t>Inversiones OxI</a:t>
                      </a:r>
                      <a:endParaRPr lang="es-PE" sz="2000" b="0" i="0" u="none" strike="noStrike" dirty="0">
                        <a:solidFill>
                          <a:schemeClr val="bg2"/>
                        </a:solidFill>
                        <a:effectLst/>
                        <a:latin typeface="+mn-lt"/>
                      </a:endParaRPr>
                    </a:p>
                  </a:txBody>
                  <a:tcPr marL="9525" marR="9525" marT="9525" marB="0" anchor="ctr">
                    <a:noFill/>
                  </a:tcPr>
                </a:tc>
                <a:tc>
                  <a:txBody>
                    <a:bodyPr/>
                    <a:lstStyle/>
                    <a:p>
                      <a:pPr algn="r" fontAlgn="ctr"/>
                      <a:r>
                        <a:rPr lang="es-PE" sz="2000" b="0" i="0" u="none" strike="noStrike" dirty="0">
                          <a:solidFill>
                            <a:schemeClr val="bg2"/>
                          </a:solidFill>
                          <a:effectLst/>
                          <a:latin typeface="+mn-lt"/>
                        </a:rPr>
                        <a:t>S/ 3,300 mlls.</a:t>
                      </a:r>
                    </a:p>
                  </a:txBody>
                  <a:tcPr marL="9525" marR="9525" marT="9525" marB="0" anchor="ctr">
                    <a:noFill/>
                  </a:tcPr>
                </a:tc>
                <a:extLst>
                  <a:ext uri="{0D108BD9-81ED-4DB2-BD59-A6C34878D82A}">
                    <a16:rowId xmlns:a16="http://schemas.microsoft.com/office/drawing/2014/main" xmlns="" val="10001"/>
                  </a:ext>
                </a:extLst>
              </a:tr>
              <a:tr h="486498">
                <a:tc>
                  <a:txBody>
                    <a:bodyPr/>
                    <a:lstStyle/>
                    <a:p>
                      <a:pPr algn="l" fontAlgn="ctr"/>
                      <a:r>
                        <a:rPr lang="es-PE" sz="2000" u="none" strike="noStrike" dirty="0">
                          <a:solidFill>
                            <a:schemeClr val="bg2"/>
                          </a:solidFill>
                          <a:effectLst/>
                          <a:latin typeface="+mn-lt"/>
                        </a:rPr>
                        <a:t>Recursos para OxI</a:t>
                      </a:r>
                      <a:endParaRPr lang="es-PE" sz="2000" b="0" i="0" u="none" strike="noStrike" dirty="0">
                        <a:solidFill>
                          <a:schemeClr val="bg2"/>
                        </a:solidFill>
                        <a:effectLst/>
                        <a:latin typeface="+mn-lt"/>
                      </a:endParaRPr>
                    </a:p>
                  </a:txBody>
                  <a:tcPr marL="9525" marR="9525" marT="9525" marB="0" anchor="ctr"/>
                </a:tc>
                <a:tc>
                  <a:txBody>
                    <a:bodyPr/>
                    <a:lstStyle/>
                    <a:p>
                      <a:pPr algn="r" fontAlgn="ctr"/>
                      <a:r>
                        <a:rPr lang="es-PE" sz="2000" b="0" i="0" u="none" strike="noStrike" dirty="0">
                          <a:solidFill>
                            <a:schemeClr val="bg2"/>
                          </a:solidFill>
                          <a:effectLst/>
                          <a:latin typeface="+mn-lt"/>
                        </a:rPr>
                        <a:t>S/ 13,400 mlls.</a:t>
                      </a:r>
                    </a:p>
                  </a:txBody>
                  <a:tcPr marL="9525" marR="9525" marT="9525" marB="0" anchor="ctr"/>
                </a:tc>
                <a:extLst>
                  <a:ext uri="{0D108BD9-81ED-4DB2-BD59-A6C34878D82A}">
                    <a16:rowId xmlns:a16="http://schemas.microsoft.com/office/drawing/2014/main" xmlns="" val="10002"/>
                  </a:ext>
                </a:extLst>
              </a:tr>
            </a:tbl>
          </a:graphicData>
        </a:graphic>
      </p:graphicFrame>
      <p:sp>
        <p:nvSpPr>
          <p:cNvPr id="9" name="Freeform 79"/>
          <p:cNvSpPr>
            <a:spLocks noChangeAspect="1" noEditPoints="1"/>
          </p:cNvSpPr>
          <p:nvPr/>
        </p:nvSpPr>
        <p:spPr bwMode="auto">
          <a:xfrm>
            <a:off x="7045505" y="2055918"/>
            <a:ext cx="990373" cy="1463231"/>
          </a:xfrm>
          <a:custGeom>
            <a:avLst/>
            <a:gdLst>
              <a:gd name="T0" fmla="*/ 0 w 3218"/>
              <a:gd name="T1" fmla="*/ 2147483646 h 4763"/>
              <a:gd name="T2" fmla="*/ 2147483646 w 3218"/>
              <a:gd name="T3" fmla="*/ 2147483646 h 4763"/>
              <a:gd name="T4" fmla="*/ 2147483646 w 3218"/>
              <a:gd name="T5" fmla="*/ 2147483646 h 4763"/>
              <a:gd name="T6" fmla="*/ 2147483646 w 3218"/>
              <a:gd name="T7" fmla="*/ 2147483646 h 4763"/>
              <a:gd name="T8" fmla="*/ 2147483646 w 3218"/>
              <a:gd name="T9" fmla="*/ 2147483646 h 4763"/>
              <a:gd name="T10" fmla="*/ 2147483646 w 3218"/>
              <a:gd name="T11" fmla="*/ 2147483646 h 4763"/>
              <a:gd name="T12" fmla="*/ 2147483646 w 3218"/>
              <a:gd name="T13" fmla="*/ 2147483646 h 4763"/>
              <a:gd name="T14" fmla="*/ 2147483646 w 3218"/>
              <a:gd name="T15" fmla="*/ 2147483646 h 4763"/>
              <a:gd name="T16" fmla="*/ 2147483646 w 3218"/>
              <a:gd name="T17" fmla="*/ 2147483646 h 4763"/>
              <a:gd name="T18" fmla="*/ 2147483646 w 3218"/>
              <a:gd name="T19" fmla="*/ 2147483646 h 4763"/>
              <a:gd name="T20" fmla="*/ 2147483646 w 3218"/>
              <a:gd name="T21" fmla="*/ 2147483646 h 4763"/>
              <a:gd name="T22" fmla="*/ 2147483646 w 3218"/>
              <a:gd name="T23" fmla="*/ 2147483646 h 4763"/>
              <a:gd name="T24" fmla="*/ 2147483646 w 3218"/>
              <a:gd name="T25" fmla="*/ 2147483646 h 4763"/>
              <a:gd name="T26" fmla="*/ 2147483646 w 3218"/>
              <a:gd name="T27" fmla="*/ 2147483646 h 4763"/>
              <a:gd name="T28" fmla="*/ 2147483646 w 3218"/>
              <a:gd name="T29" fmla="*/ 2147483646 h 4763"/>
              <a:gd name="T30" fmla="*/ 2147483646 w 3218"/>
              <a:gd name="T31" fmla="*/ 2147483646 h 4763"/>
              <a:gd name="T32" fmla="*/ 2147483646 w 3218"/>
              <a:gd name="T33" fmla="*/ 2147483646 h 4763"/>
              <a:gd name="T34" fmla="*/ 2147483646 w 3218"/>
              <a:gd name="T35" fmla="*/ 2147483646 h 4763"/>
              <a:gd name="T36" fmla="*/ 2147483646 w 3218"/>
              <a:gd name="T37" fmla="*/ 2147483646 h 4763"/>
              <a:gd name="T38" fmla="*/ 2147483646 w 3218"/>
              <a:gd name="T39" fmla="*/ 2147483646 h 4763"/>
              <a:gd name="T40" fmla="*/ 2147483646 w 3218"/>
              <a:gd name="T41" fmla="*/ 2147483646 h 4763"/>
              <a:gd name="T42" fmla="*/ 2147483646 w 3218"/>
              <a:gd name="T43" fmla="*/ 2147483646 h 4763"/>
              <a:gd name="T44" fmla="*/ 2147483646 w 3218"/>
              <a:gd name="T45" fmla="*/ 2147483646 h 4763"/>
              <a:gd name="T46" fmla="*/ 2147483646 w 3218"/>
              <a:gd name="T47" fmla="*/ 2147483646 h 4763"/>
              <a:gd name="T48" fmla="*/ 2147483646 w 3218"/>
              <a:gd name="T49" fmla="*/ 2147483646 h 4763"/>
              <a:gd name="T50" fmla="*/ 2147483646 w 3218"/>
              <a:gd name="T51" fmla="*/ 2147483646 h 4763"/>
              <a:gd name="T52" fmla="*/ 2147483646 w 3218"/>
              <a:gd name="T53" fmla="*/ 2147483646 h 4763"/>
              <a:gd name="T54" fmla="*/ 2147483646 w 3218"/>
              <a:gd name="T55" fmla="*/ 2147483646 h 4763"/>
              <a:gd name="T56" fmla="*/ 2147483646 w 3218"/>
              <a:gd name="T57" fmla="*/ 2147483646 h 4763"/>
              <a:gd name="T58" fmla="*/ 2147483646 w 3218"/>
              <a:gd name="T59" fmla="*/ 2147483646 h 4763"/>
              <a:gd name="T60" fmla="*/ 2147483646 w 3218"/>
              <a:gd name="T61" fmla="*/ 2147483646 h 4763"/>
              <a:gd name="T62" fmla="*/ 2147483646 w 3218"/>
              <a:gd name="T63" fmla="*/ 2147483646 h 4763"/>
              <a:gd name="T64" fmla="*/ 2147483646 w 3218"/>
              <a:gd name="T65" fmla="*/ 2147483646 h 4763"/>
              <a:gd name="T66" fmla="*/ 2147483646 w 3218"/>
              <a:gd name="T67" fmla="*/ 2147483646 h 4763"/>
              <a:gd name="T68" fmla="*/ 2147483646 w 3218"/>
              <a:gd name="T69" fmla="*/ 2147483646 h 4763"/>
              <a:gd name="T70" fmla="*/ 2147483646 w 3218"/>
              <a:gd name="T71" fmla="*/ 2147483646 h 4763"/>
              <a:gd name="T72" fmla="*/ 2147483646 w 3218"/>
              <a:gd name="T73" fmla="*/ 2147483646 h 4763"/>
              <a:gd name="T74" fmla="*/ 2147483646 w 3218"/>
              <a:gd name="T75" fmla="*/ 2147483646 h 4763"/>
              <a:gd name="T76" fmla="*/ 2147483646 w 3218"/>
              <a:gd name="T77" fmla="*/ 2147483646 h 4763"/>
              <a:gd name="T78" fmla="*/ 2147483646 w 3218"/>
              <a:gd name="T79" fmla="*/ 2147483646 h 4763"/>
              <a:gd name="T80" fmla="*/ 2147483646 w 3218"/>
              <a:gd name="T81" fmla="*/ 2147483646 h 4763"/>
              <a:gd name="T82" fmla="*/ 2147483646 w 3218"/>
              <a:gd name="T83" fmla="*/ 2147483646 h 4763"/>
              <a:gd name="T84" fmla="*/ 2147483646 w 3218"/>
              <a:gd name="T85" fmla="*/ 2147483646 h 4763"/>
              <a:gd name="T86" fmla="*/ 2147483646 w 3218"/>
              <a:gd name="T87" fmla="*/ 0 h 4763"/>
              <a:gd name="T88" fmla="*/ 2147483646 w 3218"/>
              <a:gd name="T89" fmla="*/ 2147483646 h 4763"/>
              <a:gd name="T90" fmla="*/ 2147483646 w 3218"/>
              <a:gd name="T91" fmla="*/ 2147483646 h 4763"/>
              <a:gd name="T92" fmla="*/ 2147483646 w 3218"/>
              <a:gd name="T93" fmla="*/ 2147483646 h 4763"/>
              <a:gd name="T94" fmla="*/ 2147483646 w 3218"/>
              <a:gd name="T95" fmla="*/ 2147483646 h 4763"/>
              <a:gd name="T96" fmla="*/ 2147483646 w 3218"/>
              <a:gd name="T97" fmla="*/ 2147483646 h 4763"/>
              <a:gd name="T98" fmla="*/ 2147483646 w 3218"/>
              <a:gd name="T99" fmla="*/ 2147483646 h 4763"/>
              <a:gd name="T100" fmla="*/ 2147483646 w 3218"/>
              <a:gd name="T101" fmla="*/ 2147483646 h 4763"/>
              <a:gd name="T102" fmla="*/ 2147483646 w 3218"/>
              <a:gd name="T103" fmla="*/ 2147483646 h 4763"/>
              <a:gd name="T104" fmla="*/ 2147483646 w 3218"/>
              <a:gd name="T105" fmla="*/ 2147483646 h 4763"/>
              <a:gd name="T106" fmla="*/ 2147483646 w 3218"/>
              <a:gd name="T107" fmla="*/ 2147483646 h 4763"/>
              <a:gd name="T108" fmla="*/ 2147483646 w 3218"/>
              <a:gd name="T109" fmla="*/ 2147483646 h 4763"/>
              <a:gd name="T110" fmla="*/ 2147483646 w 3218"/>
              <a:gd name="T111" fmla="*/ 2147483646 h 4763"/>
              <a:gd name="T112" fmla="*/ 2147483646 w 3218"/>
              <a:gd name="T113" fmla="*/ 2147483646 h 4763"/>
              <a:gd name="T114" fmla="*/ 2147483646 w 3218"/>
              <a:gd name="T115" fmla="*/ 2147483646 h 4763"/>
              <a:gd name="T116" fmla="*/ 2147483646 w 3218"/>
              <a:gd name="T117" fmla="*/ 2147483646 h 4763"/>
              <a:gd name="T118" fmla="*/ 2147483646 w 3218"/>
              <a:gd name="T119" fmla="*/ 2147483646 h 4763"/>
              <a:gd name="T120" fmla="*/ 2147483646 w 3218"/>
              <a:gd name="T121" fmla="*/ 2147483646 h 4763"/>
              <a:gd name="T122" fmla="*/ 2147483646 w 3218"/>
              <a:gd name="T123" fmla="*/ 2147483646 h 4763"/>
              <a:gd name="T124" fmla="*/ 2147483646 w 3218"/>
              <a:gd name="T125" fmla="*/ 2147483646 h 4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18"/>
              <a:gd name="T190" fmla="*/ 0 h 4763"/>
              <a:gd name="T191" fmla="*/ 3218 w 3218"/>
              <a:gd name="T192" fmla="*/ 4763 h 47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18" h="4763">
                <a:moveTo>
                  <a:pt x="4" y="3376"/>
                </a:moveTo>
                <a:lnTo>
                  <a:pt x="4" y="3376"/>
                </a:lnTo>
                <a:lnTo>
                  <a:pt x="1" y="3367"/>
                </a:lnTo>
                <a:lnTo>
                  <a:pt x="1" y="3359"/>
                </a:lnTo>
                <a:lnTo>
                  <a:pt x="0" y="3349"/>
                </a:lnTo>
                <a:lnTo>
                  <a:pt x="1" y="3341"/>
                </a:lnTo>
                <a:lnTo>
                  <a:pt x="2" y="3331"/>
                </a:lnTo>
                <a:lnTo>
                  <a:pt x="6" y="3323"/>
                </a:lnTo>
                <a:lnTo>
                  <a:pt x="8" y="3316"/>
                </a:lnTo>
                <a:lnTo>
                  <a:pt x="13" y="3308"/>
                </a:lnTo>
                <a:lnTo>
                  <a:pt x="18" y="3301"/>
                </a:lnTo>
                <a:lnTo>
                  <a:pt x="23" y="3293"/>
                </a:lnTo>
                <a:lnTo>
                  <a:pt x="28" y="3288"/>
                </a:lnTo>
                <a:lnTo>
                  <a:pt x="36" y="3282"/>
                </a:lnTo>
                <a:lnTo>
                  <a:pt x="43" y="3277"/>
                </a:lnTo>
                <a:lnTo>
                  <a:pt x="50" y="3272"/>
                </a:lnTo>
                <a:lnTo>
                  <a:pt x="58" y="3269"/>
                </a:lnTo>
                <a:lnTo>
                  <a:pt x="68" y="3266"/>
                </a:lnTo>
                <a:lnTo>
                  <a:pt x="597" y="3124"/>
                </a:lnTo>
                <a:lnTo>
                  <a:pt x="1012" y="4672"/>
                </a:lnTo>
                <a:lnTo>
                  <a:pt x="668" y="4763"/>
                </a:lnTo>
                <a:lnTo>
                  <a:pt x="4" y="3376"/>
                </a:lnTo>
                <a:close/>
                <a:moveTo>
                  <a:pt x="1768" y="2912"/>
                </a:moveTo>
                <a:lnTo>
                  <a:pt x="1768" y="2912"/>
                </a:lnTo>
                <a:lnTo>
                  <a:pt x="1791" y="2876"/>
                </a:lnTo>
                <a:lnTo>
                  <a:pt x="1803" y="2857"/>
                </a:lnTo>
                <a:lnTo>
                  <a:pt x="1814" y="2838"/>
                </a:lnTo>
                <a:lnTo>
                  <a:pt x="1825" y="2819"/>
                </a:lnTo>
                <a:lnTo>
                  <a:pt x="1834" y="2799"/>
                </a:lnTo>
                <a:lnTo>
                  <a:pt x="1842" y="2779"/>
                </a:lnTo>
                <a:lnTo>
                  <a:pt x="1848" y="2760"/>
                </a:lnTo>
                <a:lnTo>
                  <a:pt x="1853" y="2740"/>
                </a:lnTo>
                <a:lnTo>
                  <a:pt x="1857" y="2720"/>
                </a:lnTo>
                <a:lnTo>
                  <a:pt x="1858" y="2700"/>
                </a:lnTo>
                <a:lnTo>
                  <a:pt x="1857" y="2678"/>
                </a:lnTo>
                <a:lnTo>
                  <a:pt x="1853" y="2658"/>
                </a:lnTo>
                <a:lnTo>
                  <a:pt x="1846" y="2638"/>
                </a:lnTo>
                <a:lnTo>
                  <a:pt x="1836" y="2618"/>
                </a:lnTo>
                <a:lnTo>
                  <a:pt x="1825" y="2598"/>
                </a:lnTo>
                <a:lnTo>
                  <a:pt x="1519" y="2861"/>
                </a:lnTo>
                <a:lnTo>
                  <a:pt x="1421" y="2917"/>
                </a:lnTo>
                <a:lnTo>
                  <a:pt x="1463" y="2912"/>
                </a:lnTo>
                <a:lnTo>
                  <a:pt x="1505" y="2908"/>
                </a:lnTo>
                <a:lnTo>
                  <a:pt x="1564" y="2912"/>
                </a:lnTo>
                <a:lnTo>
                  <a:pt x="1629" y="2914"/>
                </a:lnTo>
                <a:lnTo>
                  <a:pt x="1698" y="2914"/>
                </a:lnTo>
                <a:lnTo>
                  <a:pt x="1768" y="2912"/>
                </a:lnTo>
                <a:close/>
                <a:moveTo>
                  <a:pt x="2284" y="2754"/>
                </a:moveTo>
                <a:lnTo>
                  <a:pt x="2284" y="2416"/>
                </a:lnTo>
                <a:lnTo>
                  <a:pt x="2046" y="2655"/>
                </a:lnTo>
                <a:lnTo>
                  <a:pt x="2049" y="2684"/>
                </a:lnTo>
                <a:lnTo>
                  <a:pt x="2049" y="2716"/>
                </a:lnTo>
                <a:lnTo>
                  <a:pt x="2045" y="2749"/>
                </a:lnTo>
                <a:lnTo>
                  <a:pt x="2039" y="2784"/>
                </a:lnTo>
                <a:lnTo>
                  <a:pt x="2161" y="2770"/>
                </a:lnTo>
                <a:lnTo>
                  <a:pt x="2284" y="2754"/>
                </a:lnTo>
                <a:close/>
                <a:moveTo>
                  <a:pt x="1937" y="2441"/>
                </a:moveTo>
                <a:lnTo>
                  <a:pt x="1937" y="2235"/>
                </a:lnTo>
                <a:lnTo>
                  <a:pt x="2379" y="2235"/>
                </a:lnTo>
                <a:lnTo>
                  <a:pt x="2379" y="2742"/>
                </a:lnTo>
                <a:lnTo>
                  <a:pt x="2451" y="2733"/>
                </a:lnTo>
                <a:lnTo>
                  <a:pt x="2475" y="2731"/>
                </a:lnTo>
                <a:lnTo>
                  <a:pt x="2499" y="2732"/>
                </a:lnTo>
                <a:lnTo>
                  <a:pt x="2520" y="2735"/>
                </a:lnTo>
                <a:lnTo>
                  <a:pt x="2540" y="2740"/>
                </a:lnTo>
                <a:lnTo>
                  <a:pt x="2560" y="2748"/>
                </a:lnTo>
                <a:lnTo>
                  <a:pt x="2578" y="2758"/>
                </a:lnTo>
                <a:lnTo>
                  <a:pt x="2595" y="2770"/>
                </a:lnTo>
                <a:lnTo>
                  <a:pt x="2610" y="2783"/>
                </a:lnTo>
                <a:lnTo>
                  <a:pt x="2624" y="2798"/>
                </a:lnTo>
                <a:lnTo>
                  <a:pt x="2637" y="2815"/>
                </a:lnTo>
                <a:lnTo>
                  <a:pt x="2648" y="2832"/>
                </a:lnTo>
                <a:lnTo>
                  <a:pt x="2659" y="2851"/>
                </a:lnTo>
                <a:lnTo>
                  <a:pt x="2668" y="2872"/>
                </a:lnTo>
                <a:lnTo>
                  <a:pt x="2677" y="2893"/>
                </a:lnTo>
                <a:lnTo>
                  <a:pt x="2684" y="2915"/>
                </a:lnTo>
                <a:lnTo>
                  <a:pt x="2688" y="2938"/>
                </a:lnTo>
                <a:lnTo>
                  <a:pt x="2693" y="2960"/>
                </a:lnTo>
                <a:lnTo>
                  <a:pt x="2697" y="2984"/>
                </a:lnTo>
                <a:lnTo>
                  <a:pt x="2698" y="3007"/>
                </a:lnTo>
                <a:lnTo>
                  <a:pt x="2699" y="3030"/>
                </a:lnTo>
                <a:lnTo>
                  <a:pt x="2699" y="3054"/>
                </a:lnTo>
                <a:lnTo>
                  <a:pt x="2697" y="3077"/>
                </a:lnTo>
                <a:lnTo>
                  <a:pt x="2694" y="3099"/>
                </a:lnTo>
                <a:lnTo>
                  <a:pt x="2691" y="3122"/>
                </a:lnTo>
                <a:lnTo>
                  <a:pt x="2686" y="3143"/>
                </a:lnTo>
                <a:lnTo>
                  <a:pt x="2679" y="3164"/>
                </a:lnTo>
                <a:lnTo>
                  <a:pt x="2672" y="3183"/>
                </a:lnTo>
                <a:lnTo>
                  <a:pt x="2663" y="3202"/>
                </a:lnTo>
                <a:lnTo>
                  <a:pt x="2654" y="3219"/>
                </a:lnTo>
                <a:lnTo>
                  <a:pt x="2642" y="3235"/>
                </a:lnTo>
                <a:lnTo>
                  <a:pt x="2630" y="3250"/>
                </a:lnTo>
                <a:lnTo>
                  <a:pt x="2617" y="3261"/>
                </a:lnTo>
                <a:lnTo>
                  <a:pt x="2494" y="3370"/>
                </a:lnTo>
                <a:lnTo>
                  <a:pt x="2325" y="4007"/>
                </a:lnTo>
                <a:lnTo>
                  <a:pt x="2315" y="4038"/>
                </a:lnTo>
                <a:lnTo>
                  <a:pt x="2306" y="4067"/>
                </a:lnTo>
                <a:lnTo>
                  <a:pt x="2295" y="4097"/>
                </a:lnTo>
                <a:lnTo>
                  <a:pt x="2283" y="4124"/>
                </a:lnTo>
                <a:lnTo>
                  <a:pt x="2270" y="4150"/>
                </a:lnTo>
                <a:lnTo>
                  <a:pt x="2257" y="4175"/>
                </a:lnTo>
                <a:lnTo>
                  <a:pt x="2242" y="4199"/>
                </a:lnTo>
                <a:lnTo>
                  <a:pt x="2226" y="4220"/>
                </a:lnTo>
                <a:lnTo>
                  <a:pt x="2210" y="4240"/>
                </a:lnTo>
                <a:lnTo>
                  <a:pt x="2191" y="4259"/>
                </a:lnTo>
                <a:lnTo>
                  <a:pt x="2172" y="4277"/>
                </a:lnTo>
                <a:lnTo>
                  <a:pt x="2152" y="4293"/>
                </a:lnTo>
                <a:lnTo>
                  <a:pt x="2130" y="4306"/>
                </a:lnTo>
                <a:lnTo>
                  <a:pt x="2108" y="4317"/>
                </a:lnTo>
                <a:lnTo>
                  <a:pt x="2084" y="4327"/>
                </a:lnTo>
                <a:lnTo>
                  <a:pt x="2059" y="4335"/>
                </a:lnTo>
                <a:lnTo>
                  <a:pt x="1834" y="4393"/>
                </a:lnTo>
                <a:lnTo>
                  <a:pt x="1457" y="4493"/>
                </a:lnTo>
                <a:lnTo>
                  <a:pt x="1096" y="4430"/>
                </a:lnTo>
                <a:lnTo>
                  <a:pt x="1044" y="4227"/>
                </a:lnTo>
                <a:lnTo>
                  <a:pt x="1449" y="4298"/>
                </a:lnTo>
                <a:lnTo>
                  <a:pt x="1514" y="4282"/>
                </a:lnTo>
                <a:lnTo>
                  <a:pt x="1592" y="4263"/>
                </a:lnTo>
                <a:lnTo>
                  <a:pt x="1757" y="4225"/>
                </a:lnTo>
                <a:lnTo>
                  <a:pt x="1949" y="4182"/>
                </a:lnTo>
                <a:lnTo>
                  <a:pt x="1967" y="4176"/>
                </a:lnTo>
                <a:lnTo>
                  <a:pt x="1985" y="4170"/>
                </a:lnTo>
                <a:lnTo>
                  <a:pt x="2001" y="4162"/>
                </a:lnTo>
                <a:lnTo>
                  <a:pt x="2017" y="4154"/>
                </a:lnTo>
                <a:lnTo>
                  <a:pt x="2031" y="4143"/>
                </a:lnTo>
                <a:lnTo>
                  <a:pt x="2045" y="4131"/>
                </a:lnTo>
                <a:lnTo>
                  <a:pt x="2058" y="4119"/>
                </a:lnTo>
                <a:lnTo>
                  <a:pt x="2071" y="4105"/>
                </a:lnTo>
                <a:lnTo>
                  <a:pt x="2082" y="4091"/>
                </a:lnTo>
                <a:lnTo>
                  <a:pt x="2092" y="4074"/>
                </a:lnTo>
                <a:lnTo>
                  <a:pt x="2102" y="4058"/>
                </a:lnTo>
                <a:lnTo>
                  <a:pt x="2111" y="4041"/>
                </a:lnTo>
                <a:lnTo>
                  <a:pt x="2120" y="4022"/>
                </a:lnTo>
                <a:lnTo>
                  <a:pt x="2127" y="4003"/>
                </a:lnTo>
                <a:lnTo>
                  <a:pt x="2134" y="3984"/>
                </a:lnTo>
                <a:lnTo>
                  <a:pt x="2140" y="3964"/>
                </a:lnTo>
                <a:lnTo>
                  <a:pt x="2327" y="3264"/>
                </a:lnTo>
                <a:lnTo>
                  <a:pt x="2462" y="3148"/>
                </a:lnTo>
                <a:lnTo>
                  <a:pt x="2474" y="3137"/>
                </a:lnTo>
                <a:lnTo>
                  <a:pt x="2485" y="3126"/>
                </a:lnTo>
                <a:lnTo>
                  <a:pt x="2493" y="3114"/>
                </a:lnTo>
                <a:lnTo>
                  <a:pt x="2501" y="3104"/>
                </a:lnTo>
                <a:lnTo>
                  <a:pt x="2508" y="3091"/>
                </a:lnTo>
                <a:lnTo>
                  <a:pt x="2514" y="3079"/>
                </a:lnTo>
                <a:lnTo>
                  <a:pt x="2518" y="3066"/>
                </a:lnTo>
                <a:lnTo>
                  <a:pt x="2520" y="3053"/>
                </a:lnTo>
                <a:lnTo>
                  <a:pt x="2521" y="3040"/>
                </a:lnTo>
                <a:lnTo>
                  <a:pt x="2521" y="3026"/>
                </a:lnTo>
                <a:lnTo>
                  <a:pt x="2519" y="3013"/>
                </a:lnTo>
                <a:lnTo>
                  <a:pt x="2514" y="2998"/>
                </a:lnTo>
                <a:lnTo>
                  <a:pt x="2508" y="2984"/>
                </a:lnTo>
                <a:lnTo>
                  <a:pt x="2501" y="2970"/>
                </a:lnTo>
                <a:lnTo>
                  <a:pt x="2491" y="2957"/>
                </a:lnTo>
                <a:lnTo>
                  <a:pt x="2479" y="2943"/>
                </a:lnTo>
                <a:lnTo>
                  <a:pt x="2474" y="2938"/>
                </a:lnTo>
                <a:lnTo>
                  <a:pt x="2467" y="2934"/>
                </a:lnTo>
                <a:lnTo>
                  <a:pt x="2457" y="2931"/>
                </a:lnTo>
                <a:lnTo>
                  <a:pt x="2445" y="2928"/>
                </a:lnTo>
                <a:lnTo>
                  <a:pt x="2431" y="2927"/>
                </a:lnTo>
                <a:lnTo>
                  <a:pt x="2415" y="2927"/>
                </a:lnTo>
                <a:lnTo>
                  <a:pt x="2396" y="2928"/>
                </a:lnTo>
                <a:lnTo>
                  <a:pt x="2376" y="2931"/>
                </a:lnTo>
                <a:lnTo>
                  <a:pt x="2001" y="2977"/>
                </a:lnTo>
                <a:lnTo>
                  <a:pt x="1963" y="2987"/>
                </a:lnTo>
                <a:lnTo>
                  <a:pt x="1924" y="2994"/>
                </a:lnTo>
                <a:lnTo>
                  <a:pt x="1883" y="2998"/>
                </a:lnTo>
                <a:lnTo>
                  <a:pt x="1841" y="3003"/>
                </a:lnTo>
                <a:lnTo>
                  <a:pt x="1799" y="3007"/>
                </a:lnTo>
                <a:lnTo>
                  <a:pt x="1757" y="3008"/>
                </a:lnTo>
                <a:lnTo>
                  <a:pt x="1717" y="3009"/>
                </a:lnTo>
                <a:lnTo>
                  <a:pt x="1679" y="3009"/>
                </a:lnTo>
                <a:lnTo>
                  <a:pt x="1616" y="3009"/>
                </a:lnTo>
                <a:lnTo>
                  <a:pt x="1564" y="3007"/>
                </a:lnTo>
                <a:lnTo>
                  <a:pt x="1504" y="3004"/>
                </a:lnTo>
                <a:lnTo>
                  <a:pt x="1476" y="3004"/>
                </a:lnTo>
                <a:lnTo>
                  <a:pt x="1450" y="3005"/>
                </a:lnTo>
                <a:lnTo>
                  <a:pt x="1423" y="3008"/>
                </a:lnTo>
                <a:lnTo>
                  <a:pt x="1396" y="3010"/>
                </a:lnTo>
                <a:lnTo>
                  <a:pt x="1367" y="3015"/>
                </a:lnTo>
                <a:lnTo>
                  <a:pt x="1340" y="3020"/>
                </a:lnTo>
                <a:lnTo>
                  <a:pt x="1312" y="3026"/>
                </a:lnTo>
                <a:lnTo>
                  <a:pt x="1283" y="3033"/>
                </a:lnTo>
                <a:lnTo>
                  <a:pt x="1256" y="3040"/>
                </a:lnTo>
                <a:lnTo>
                  <a:pt x="1227" y="3049"/>
                </a:lnTo>
                <a:lnTo>
                  <a:pt x="1200" y="3059"/>
                </a:lnTo>
                <a:lnTo>
                  <a:pt x="1173" y="3069"/>
                </a:lnTo>
                <a:lnTo>
                  <a:pt x="1146" y="3080"/>
                </a:lnTo>
                <a:lnTo>
                  <a:pt x="1118" y="3093"/>
                </a:lnTo>
                <a:lnTo>
                  <a:pt x="1092" y="3106"/>
                </a:lnTo>
                <a:lnTo>
                  <a:pt x="1066" y="3120"/>
                </a:lnTo>
                <a:lnTo>
                  <a:pt x="794" y="3277"/>
                </a:lnTo>
                <a:lnTo>
                  <a:pt x="744" y="3087"/>
                </a:lnTo>
                <a:lnTo>
                  <a:pt x="1409" y="2704"/>
                </a:lnTo>
                <a:lnTo>
                  <a:pt x="1829" y="2343"/>
                </a:lnTo>
                <a:lnTo>
                  <a:pt x="1859" y="2367"/>
                </a:lnTo>
                <a:lnTo>
                  <a:pt x="1886" y="2392"/>
                </a:lnTo>
                <a:lnTo>
                  <a:pt x="1912" y="2416"/>
                </a:lnTo>
                <a:lnTo>
                  <a:pt x="1937" y="2441"/>
                </a:lnTo>
                <a:close/>
                <a:moveTo>
                  <a:pt x="3217" y="0"/>
                </a:moveTo>
                <a:lnTo>
                  <a:pt x="3218" y="2140"/>
                </a:lnTo>
                <a:lnTo>
                  <a:pt x="1147" y="2140"/>
                </a:lnTo>
                <a:lnTo>
                  <a:pt x="1147" y="0"/>
                </a:lnTo>
                <a:lnTo>
                  <a:pt x="3217" y="0"/>
                </a:lnTo>
                <a:close/>
                <a:moveTo>
                  <a:pt x="3027" y="190"/>
                </a:moveTo>
                <a:lnTo>
                  <a:pt x="1336" y="190"/>
                </a:lnTo>
                <a:lnTo>
                  <a:pt x="1336" y="1951"/>
                </a:lnTo>
                <a:lnTo>
                  <a:pt x="3028" y="1951"/>
                </a:lnTo>
                <a:lnTo>
                  <a:pt x="3027" y="190"/>
                </a:lnTo>
                <a:close/>
                <a:moveTo>
                  <a:pt x="2276" y="1320"/>
                </a:moveTo>
                <a:lnTo>
                  <a:pt x="2088" y="1320"/>
                </a:lnTo>
                <a:lnTo>
                  <a:pt x="2041" y="934"/>
                </a:lnTo>
                <a:lnTo>
                  <a:pt x="2041" y="353"/>
                </a:lnTo>
                <a:lnTo>
                  <a:pt x="2323" y="353"/>
                </a:lnTo>
                <a:lnTo>
                  <a:pt x="2323" y="934"/>
                </a:lnTo>
                <a:lnTo>
                  <a:pt x="2276" y="1320"/>
                </a:lnTo>
                <a:close/>
                <a:moveTo>
                  <a:pt x="2353" y="1614"/>
                </a:moveTo>
                <a:lnTo>
                  <a:pt x="2353" y="1614"/>
                </a:lnTo>
                <a:lnTo>
                  <a:pt x="2352" y="1632"/>
                </a:lnTo>
                <a:lnTo>
                  <a:pt x="2350" y="1649"/>
                </a:lnTo>
                <a:lnTo>
                  <a:pt x="2345" y="1665"/>
                </a:lnTo>
                <a:lnTo>
                  <a:pt x="2339" y="1682"/>
                </a:lnTo>
                <a:lnTo>
                  <a:pt x="2332" y="1696"/>
                </a:lnTo>
                <a:lnTo>
                  <a:pt x="2323" y="1710"/>
                </a:lnTo>
                <a:lnTo>
                  <a:pt x="2313" y="1723"/>
                </a:lnTo>
                <a:lnTo>
                  <a:pt x="2302" y="1736"/>
                </a:lnTo>
                <a:lnTo>
                  <a:pt x="2289" y="1747"/>
                </a:lnTo>
                <a:lnTo>
                  <a:pt x="2276" y="1756"/>
                </a:lnTo>
                <a:lnTo>
                  <a:pt x="2262" y="1766"/>
                </a:lnTo>
                <a:lnTo>
                  <a:pt x="2246" y="1773"/>
                </a:lnTo>
                <a:lnTo>
                  <a:pt x="2231" y="1779"/>
                </a:lnTo>
                <a:lnTo>
                  <a:pt x="2216" y="1784"/>
                </a:lnTo>
                <a:lnTo>
                  <a:pt x="2199" y="1786"/>
                </a:lnTo>
                <a:lnTo>
                  <a:pt x="2182" y="1787"/>
                </a:lnTo>
                <a:lnTo>
                  <a:pt x="2165" y="1786"/>
                </a:lnTo>
                <a:lnTo>
                  <a:pt x="2148" y="1784"/>
                </a:lnTo>
                <a:lnTo>
                  <a:pt x="2132" y="1779"/>
                </a:lnTo>
                <a:lnTo>
                  <a:pt x="2116" y="1773"/>
                </a:lnTo>
                <a:lnTo>
                  <a:pt x="2101" y="1766"/>
                </a:lnTo>
                <a:lnTo>
                  <a:pt x="2088" y="1756"/>
                </a:lnTo>
                <a:lnTo>
                  <a:pt x="2075" y="1747"/>
                </a:lnTo>
                <a:lnTo>
                  <a:pt x="2062" y="1736"/>
                </a:lnTo>
                <a:lnTo>
                  <a:pt x="2051" y="1723"/>
                </a:lnTo>
                <a:lnTo>
                  <a:pt x="2040" y="1710"/>
                </a:lnTo>
                <a:lnTo>
                  <a:pt x="2032" y="1696"/>
                </a:lnTo>
                <a:lnTo>
                  <a:pt x="2025" y="1682"/>
                </a:lnTo>
                <a:lnTo>
                  <a:pt x="2019" y="1665"/>
                </a:lnTo>
                <a:lnTo>
                  <a:pt x="2014" y="1649"/>
                </a:lnTo>
                <a:lnTo>
                  <a:pt x="2012" y="1632"/>
                </a:lnTo>
                <a:lnTo>
                  <a:pt x="2011" y="1614"/>
                </a:lnTo>
                <a:lnTo>
                  <a:pt x="2012" y="1598"/>
                </a:lnTo>
                <a:lnTo>
                  <a:pt x="2014" y="1581"/>
                </a:lnTo>
                <a:lnTo>
                  <a:pt x="2019" y="1566"/>
                </a:lnTo>
                <a:lnTo>
                  <a:pt x="2025" y="1550"/>
                </a:lnTo>
                <a:lnTo>
                  <a:pt x="2032" y="1535"/>
                </a:lnTo>
                <a:lnTo>
                  <a:pt x="2040" y="1521"/>
                </a:lnTo>
                <a:lnTo>
                  <a:pt x="2051" y="1507"/>
                </a:lnTo>
                <a:lnTo>
                  <a:pt x="2062" y="1494"/>
                </a:lnTo>
                <a:lnTo>
                  <a:pt x="2075" y="1484"/>
                </a:lnTo>
                <a:lnTo>
                  <a:pt x="2088" y="1473"/>
                </a:lnTo>
                <a:lnTo>
                  <a:pt x="2101" y="1465"/>
                </a:lnTo>
                <a:lnTo>
                  <a:pt x="2116" y="1458"/>
                </a:lnTo>
                <a:lnTo>
                  <a:pt x="2132" y="1452"/>
                </a:lnTo>
                <a:lnTo>
                  <a:pt x="2148" y="1447"/>
                </a:lnTo>
                <a:lnTo>
                  <a:pt x="2165" y="1445"/>
                </a:lnTo>
                <a:lnTo>
                  <a:pt x="2182" y="1443"/>
                </a:lnTo>
                <a:lnTo>
                  <a:pt x="2199" y="1445"/>
                </a:lnTo>
                <a:lnTo>
                  <a:pt x="2216" y="1447"/>
                </a:lnTo>
                <a:lnTo>
                  <a:pt x="2231" y="1452"/>
                </a:lnTo>
                <a:lnTo>
                  <a:pt x="2246" y="1458"/>
                </a:lnTo>
                <a:lnTo>
                  <a:pt x="2262" y="1465"/>
                </a:lnTo>
                <a:lnTo>
                  <a:pt x="2276" y="1473"/>
                </a:lnTo>
                <a:lnTo>
                  <a:pt x="2289" y="1484"/>
                </a:lnTo>
                <a:lnTo>
                  <a:pt x="2302" y="1494"/>
                </a:lnTo>
                <a:lnTo>
                  <a:pt x="2313" y="1507"/>
                </a:lnTo>
                <a:lnTo>
                  <a:pt x="2323" y="1521"/>
                </a:lnTo>
                <a:lnTo>
                  <a:pt x="2332" y="1535"/>
                </a:lnTo>
                <a:lnTo>
                  <a:pt x="2339" y="1550"/>
                </a:lnTo>
                <a:lnTo>
                  <a:pt x="2345" y="1566"/>
                </a:lnTo>
                <a:lnTo>
                  <a:pt x="2350" y="1581"/>
                </a:lnTo>
                <a:lnTo>
                  <a:pt x="2352" y="1598"/>
                </a:lnTo>
                <a:lnTo>
                  <a:pt x="2353" y="1614"/>
                </a:lnTo>
                <a:close/>
              </a:path>
            </a:pathLst>
          </a:custGeom>
          <a:solidFill>
            <a:schemeClr val="bg2"/>
          </a:solidFill>
          <a:ln>
            <a:noFill/>
          </a:ln>
        </p:spPr>
        <p:txBody>
          <a:bodyPr/>
          <a:lstStyle/>
          <a:p>
            <a:endParaRPr lang="es-PE" dirty="0"/>
          </a:p>
        </p:txBody>
      </p:sp>
      <p:sp>
        <p:nvSpPr>
          <p:cNvPr id="12" name="Content Placeholder 2"/>
          <p:cNvSpPr txBox="1">
            <a:spLocks/>
          </p:cNvSpPr>
          <p:nvPr/>
        </p:nvSpPr>
        <p:spPr>
          <a:xfrm>
            <a:off x="609600" y="1283986"/>
            <a:ext cx="7886330" cy="575843"/>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lgn="just"/>
            <a:r>
              <a:rPr lang="es-PE" sz="2000" dirty="0"/>
              <a:t>Aún quedan recursos considerables para ser invertidos:</a:t>
            </a:r>
          </a:p>
        </p:txBody>
      </p:sp>
      <p:sp>
        <p:nvSpPr>
          <p:cNvPr id="13" name="Content Placeholder 2"/>
          <p:cNvSpPr txBox="1">
            <a:spLocks/>
          </p:cNvSpPr>
          <p:nvPr/>
        </p:nvSpPr>
        <p:spPr>
          <a:xfrm>
            <a:off x="649548" y="4919715"/>
            <a:ext cx="7874494" cy="956596"/>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lgn="just"/>
            <a:r>
              <a:rPr lang="es-PE" sz="2000" dirty="0"/>
              <a:t>Acceso a los recursos de la Reconstrucción Nacional para hacer PIP vía OxI. (23,000 mlls)</a:t>
            </a:r>
          </a:p>
        </p:txBody>
      </p:sp>
      <p:sp>
        <p:nvSpPr>
          <p:cNvPr id="10"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2946843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461962" y="1307507"/>
          <a:ext cx="8220075" cy="4571799"/>
        </p:xfrm>
        <a:graphic>
          <a:graphicData uri="http://schemas.openxmlformats.org/drawingml/2006/chart">
            <c:chart xmlns:c="http://schemas.openxmlformats.org/drawingml/2006/chart" xmlns:r="http://schemas.openxmlformats.org/officeDocument/2006/relationships" r:id="rId3"/>
          </a:graphicData>
        </a:graphic>
      </p:graphicFrame>
      <p:sp>
        <p:nvSpPr>
          <p:cNvPr id="21" name="Title 2"/>
          <p:cNvSpPr>
            <a:spLocks noGrp="1"/>
          </p:cNvSpPr>
          <p:nvPr>
            <p:ph type="title"/>
          </p:nvPr>
        </p:nvSpPr>
        <p:spPr>
          <a:xfrm>
            <a:off x="457200" y="334338"/>
            <a:ext cx="8229600" cy="804672"/>
          </a:xfrm>
        </p:spPr>
        <p:txBody>
          <a:bodyPr anchor="t"/>
          <a:lstStyle/>
          <a:p>
            <a:r>
              <a:rPr lang="en-GB" dirty="0"/>
              <a:t>Utilización OxI en las regiones</a:t>
            </a:r>
          </a:p>
        </p:txBody>
      </p:sp>
      <p:sp>
        <p:nvSpPr>
          <p:cNvPr id="36"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
        <p:nvSpPr>
          <p:cNvPr id="2" name="Rectangle 1"/>
          <p:cNvSpPr/>
          <p:nvPr/>
        </p:nvSpPr>
        <p:spPr>
          <a:xfrm>
            <a:off x="5667154" y="2301947"/>
            <a:ext cx="1956392" cy="760229"/>
          </a:xfrm>
          <a:prstGeom prst="rect">
            <a:avLst/>
          </a:prstGeom>
          <a:solidFill>
            <a:schemeClr val="tx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180975"/>
            <a:r>
              <a:rPr lang="es-PE" sz="1000" dirty="0">
                <a:solidFill>
                  <a:schemeClr val="bg1"/>
                </a:solidFill>
              </a:rPr>
              <a:t>Inversiones por Región</a:t>
            </a:r>
          </a:p>
          <a:p>
            <a:pPr marL="180975"/>
            <a:r>
              <a:rPr lang="es-PE" sz="1000" dirty="0">
                <a:solidFill>
                  <a:schemeClr val="bg1"/>
                </a:solidFill>
              </a:rPr>
              <a:t>.</a:t>
            </a:r>
          </a:p>
          <a:p>
            <a:pPr marL="180975"/>
            <a:r>
              <a:rPr lang="es-PE" sz="1000" dirty="0">
                <a:solidFill>
                  <a:schemeClr val="bg1"/>
                </a:solidFill>
              </a:rPr>
              <a:t>Límites por Región 2017</a:t>
            </a:r>
          </a:p>
        </p:txBody>
      </p:sp>
      <p:sp>
        <p:nvSpPr>
          <p:cNvPr id="3" name="Rectangle 2"/>
          <p:cNvSpPr/>
          <p:nvPr/>
        </p:nvSpPr>
        <p:spPr>
          <a:xfrm>
            <a:off x="5762847" y="2466753"/>
            <a:ext cx="95693" cy="95693"/>
          </a:xfrm>
          <a:prstGeom prst="rect">
            <a:avLst/>
          </a:prstGeom>
          <a:solidFill>
            <a:schemeClr val="bg1"/>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chemeClr val="tx1"/>
              </a:solidFill>
            </a:endParaRPr>
          </a:p>
        </p:txBody>
      </p:sp>
      <p:sp>
        <p:nvSpPr>
          <p:cNvPr id="10" name="Rectangle 9"/>
          <p:cNvSpPr/>
          <p:nvPr/>
        </p:nvSpPr>
        <p:spPr>
          <a:xfrm>
            <a:off x="5762847" y="2795081"/>
            <a:ext cx="95693" cy="95693"/>
          </a:xfrm>
          <a:prstGeom prst="rect">
            <a:avLst/>
          </a:prstGeom>
          <a:solidFill>
            <a:schemeClr val="accent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s-PE" sz="1200" dirty="0">
              <a:solidFill>
                <a:schemeClr val="tx1"/>
              </a:solidFill>
            </a:endParaRPr>
          </a:p>
        </p:txBody>
      </p:sp>
      <p:sp>
        <p:nvSpPr>
          <p:cNvPr id="12" name="TextBox 11"/>
          <p:cNvSpPr txBox="1"/>
          <p:nvPr/>
        </p:nvSpPr>
        <p:spPr>
          <a:xfrm>
            <a:off x="669471" y="5932714"/>
            <a:ext cx="4620986" cy="180819"/>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s-PE" sz="1100" i="1" dirty="0">
                <a:solidFill>
                  <a:schemeClr val="bg1"/>
                </a:solidFill>
              </a:rPr>
              <a:t>* Montos expresados en millones de soles al 17/10/2017.</a:t>
            </a:r>
          </a:p>
        </p:txBody>
      </p:sp>
    </p:spTree>
    <p:extLst>
      <p:ext uri="{BB962C8B-B14F-4D97-AF65-F5344CB8AC3E}">
        <p14:creationId xmlns:p14="http://schemas.microsoft.com/office/powerpoint/2010/main" val="18012776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3629"/>
            <a:ext cx="8229600" cy="1425221"/>
          </a:xfrm>
          <a:solidFill>
            <a:schemeClr val="accent4"/>
          </a:solidFill>
        </p:spPr>
        <p:txBody>
          <a:bodyPr anchor="ctr"/>
          <a:lstStyle/>
          <a:p>
            <a:pPr lvl="0" indent="-257175"/>
            <a:r>
              <a:rPr lang="es-PE" sz="1600" dirty="0"/>
              <a:t>En la actualidad existen regiones con recursos considerables para desarrollar OxI, pero las inversiones no progresan.</a:t>
            </a:r>
          </a:p>
          <a:p>
            <a:pPr lvl="0" indent="-257175"/>
            <a:endParaRPr lang="es-PE" sz="1600" dirty="0"/>
          </a:p>
          <a:p>
            <a:pPr lvl="0" indent="-257175"/>
            <a:r>
              <a:rPr lang="es-PE" sz="1600" dirty="0"/>
              <a:t>A continuación exponemos algunos casos relacionados con las zonas afectadas por el Niño Costero:</a:t>
            </a:r>
          </a:p>
        </p:txBody>
      </p:sp>
      <p:sp>
        <p:nvSpPr>
          <p:cNvPr id="2" name="Title 1"/>
          <p:cNvSpPr>
            <a:spLocks noGrp="1"/>
          </p:cNvSpPr>
          <p:nvPr>
            <p:ph type="title"/>
          </p:nvPr>
        </p:nvSpPr>
        <p:spPr>
          <a:xfrm>
            <a:off x="457200" y="308136"/>
            <a:ext cx="8229600" cy="860400"/>
          </a:xfrm>
        </p:spPr>
        <p:txBody>
          <a:bodyPr/>
          <a:lstStyle/>
          <a:p>
            <a:r>
              <a:rPr lang="es-PE" dirty="0"/>
              <a:t>Situación OxI al 2017</a:t>
            </a:r>
          </a:p>
        </p:txBody>
      </p:sp>
      <p:graphicFrame>
        <p:nvGraphicFramePr>
          <p:cNvPr id="5" name="Table 4"/>
          <p:cNvGraphicFramePr>
            <a:graphicFrameLocks noGrp="1"/>
          </p:cNvGraphicFramePr>
          <p:nvPr>
            <p:extLst>
              <p:ext uri="{D42A27DB-BD31-4B8C-83A1-F6EECF244321}">
                <p14:modId xmlns:p14="http://schemas.microsoft.com/office/powerpoint/2010/main" val="3520582149"/>
              </p:ext>
            </p:extLst>
          </p:nvPr>
        </p:nvGraphicFramePr>
        <p:xfrm>
          <a:off x="1075285" y="2905814"/>
          <a:ext cx="3026229" cy="989076"/>
        </p:xfrm>
        <a:graphic>
          <a:graphicData uri="http://schemas.openxmlformats.org/drawingml/2006/table">
            <a:tbl>
              <a:tblPr>
                <a:tableStyleId>{5C22544A-7EE6-4342-B048-85BDC9FD1C3A}</a:tableStyleId>
              </a:tblPr>
              <a:tblGrid>
                <a:gridCol w="1948543">
                  <a:extLst>
                    <a:ext uri="{9D8B030D-6E8A-4147-A177-3AD203B41FA5}">
                      <a16:colId xmlns:a16="http://schemas.microsoft.com/office/drawing/2014/main" xmlns="" val="20000"/>
                    </a:ext>
                  </a:extLst>
                </a:gridCol>
                <a:gridCol w="1077686">
                  <a:extLst>
                    <a:ext uri="{9D8B030D-6E8A-4147-A177-3AD203B41FA5}">
                      <a16:colId xmlns:a16="http://schemas.microsoft.com/office/drawing/2014/main" xmlns="" val="20001"/>
                    </a:ext>
                  </a:extLst>
                </a:gridCol>
              </a:tblGrid>
              <a:tr h="329692">
                <a:tc gridSpan="2">
                  <a:txBody>
                    <a:bodyPr/>
                    <a:lstStyle/>
                    <a:p>
                      <a:pPr algn="ctr" fontAlgn="ctr"/>
                      <a:r>
                        <a:rPr lang="es-PE" sz="1600" b="1" u="none" strike="noStrike" dirty="0">
                          <a:solidFill>
                            <a:schemeClr val="bg2"/>
                          </a:solidFill>
                          <a:effectLst/>
                        </a:rPr>
                        <a:t>ANCASH</a:t>
                      </a:r>
                      <a:endParaRPr lang="es-PE" sz="1600" b="1" i="0" u="none" strike="noStrike" dirty="0">
                        <a:solidFill>
                          <a:schemeClr val="bg2"/>
                        </a:solidFill>
                        <a:effectLst/>
                        <a:latin typeface="Calibri" panose="020F0502020204030204" pitchFamily="34" charset="0"/>
                      </a:endParaRPr>
                    </a:p>
                  </a:txBody>
                  <a:tcPr marL="9525" marR="9525" marT="9525" marB="0" anchor="ctr">
                    <a:solidFill>
                      <a:schemeClr val="accent2"/>
                    </a:solidFill>
                  </a:tcPr>
                </a:tc>
                <a:tc hMerge="1">
                  <a:txBody>
                    <a:bodyPr/>
                    <a:lstStyle/>
                    <a:p>
                      <a:endParaRPr lang="es-PE"/>
                    </a:p>
                  </a:txBody>
                  <a:tcPr/>
                </a:tc>
                <a:extLst>
                  <a:ext uri="{0D108BD9-81ED-4DB2-BD59-A6C34878D82A}">
                    <a16:rowId xmlns:a16="http://schemas.microsoft.com/office/drawing/2014/main" xmlns="" val="10000"/>
                  </a:ext>
                </a:extLst>
              </a:tr>
              <a:tr h="329692">
                <a:tc>
                  <a:txBody>
                    <a:bodyPr/>
                    <a:lstStyle/>
                    <a:p>
                      <a:pPr algn="l" fontAlgn="ctr"/>
                      <a:r>
                        <a:rPr lang="es-PE" sz="1600" u="none" strike="noStrike" dirty="0">
                          <a:solidFill>
                            <a:schemeClr val="bg2"/>
                          </a:solidFill>
                          <a:effectLst/>
                          <a:latin typeface="+mn-lt"/>
                        </a:rPr>
                        <a:t>Inversiones OxI</a:t>
                      </a:r>
                      <a:endParaRPr lang="es-PE" sz="1600" b="0" i="0" u="none" strike="noStrike" dirty="0">
                        <a:solidFill>
                          <a:schemeClr val="bg2"/>
                        </a:solidFill>
                        <a:effectLst/>
                        <a:latin typeface="+mn-lt"/>
                      </a:endParaRPr>
                    </a:p>
                  </a:txBody>
                  <a:tcPr marL="9525" marR="9525" marT="9525" marB="0" anchor="ctr">
                    <a:noFill/>
                  </a:tcPr>
                </a:tc>
                <a:tc>
                  <a:txBody>
                    <a:bodyPr/>
                    <a:lstStyle/>
                    <a:p>
                      <a:pPr algn="r" fontAlgn="ctr"/>
                      <a:r>
                        <a:rPr lang="es-PE" sz="1600" b="0" i="0" u="none" strike="noStrike" dirty="0">
                          <a:solidFill>
                            <a:schemeClr val="bg2"/>
                          </a:solidFill>
                          <a:effectLst/>
                          <a:latin typeface="+mn-lt"/>
                        </a:rPr>
                        <a:t>365.1</a:t>
                      </a:r>
                    </a:p>
                  </a:txBody>
                  <a:tcPr marL="9525" marR="9525" marT="9525" marB="0" anchor="ctr">
                    <a:noFill/>
                  </a:tcPr>
                </a:tc>
                <a:extLst>
                  <a:ext uri="{0D108BD9-81ED-4DB2-BD59-A6C34878D82A}">
                    <a16:rowId xmlns:a16="http://schemas.microsoft.com/office/drawing/2014/main" xmlns="" val="10001"/>
                  </a:ext>
                </a:extLst>
              </a:tr>
              <a:tr h="329692">
                <a:tc>
                  <a:txBody>
                    <a:bodyPr/>
                    <a:lstStyle/>
                    <a:p>
                      <a:pPr algn="l" fontAlgn="ctr"/>
                      <a:r>
                        <a:rPr lang="es-PE" sz="1600" u="none" strike="noStrike" dirty="0">
                          <a:solidFill>
                            <a:schemeClr val="bg2"/>
                          </a:solidFill>
                          <a:effectLst/>
                          <a:latin typeface="+mn-lt"/>
                        </a:rPr>
                        <a:t>Recursos para OxI</a:t>
                      </a:r>
                      <a:endParaRPr lang="es-PE" sz="1600" b="0" i="0" u="none" strike="noStrike" dirty="0">
                        <a:solidFill>
                          <a:schemeClr val="bg2"/>
                        </a:solidFill>
                        <a:effectLst/>
                        <a:latin typeface="+mn-lt"/>
                      </a:endParaRPr>
                    </a:p>
                  </a:txBody>
                  <a:tcPr marL="9525" marR="9525" marT="9525" marB="0" anchor="ctr"/>
                </a:tc>
                <a:tc>
                  <a:txBody>
                    <a:bodyPr/>
                    <a:lstStyle/>
                    <a:p>
                      <a:pPr algn="r" fontAlgn="ctr"/>
                      <a:r>
                        <a:rPr lang="es-PE" sz="1600" b="0" i="0" u="none" strike="noStrike" dirty="0">
                          <a:solidFill>
                            <a:schemeClr val="bg2"/>
                          </a:solidFill>
                          <a:effectLst/>
                          <a:latin typeface="+mn-lt"/>
                        </a:rPr>
                        <a:t>1,032.9</a:t>
                      </a:r>
                    </a:p>
                  </a:txBody>
                  <a:tcPr marL="9525" marR="9525" marT="9525" marB="0" anchor="ct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67141550"/>
              </p:ext>
            </p:extLst>
          </p:nvPr>
        </p:nvGraphicFramePr>
        <p:xfrm>
          <a:off x="5061856" y="2905817"/>
          <a:ext cx="3026229" cy="989073"/>
        </p:xfrm>
        <a:graphic>
          <a:graphicData uri="http://schemas.openxmlformats.org/drawingml/2006/table">
            <a:tbl>
              <a:tblPr>
                <a:tableStyleId>{5C22544A-7EE6-4342-B048-85BDC9FD1C3A}</a:tableStyleId>
              </a:tblPr>
              <a:tblGrid>
                <a:gridCol w="1956180">
                  <a:extLst>
                    <a:ext uri="{9D8B030D-6E8A-4147-A177-3AD203B41FA5}">
                      <a16:colId xmlns:a16="http://schemas.microsoft.com/office/drawing/2014/main" xmlns="" val="20000"/>
                    </a:ext>
                  </a:extLst>
                </a:gridCol>
                <a:gridCol w="1070049">
                  <a:extLst>
                    <a:ext uri="{9D8B030D-6E8A-4147-A177-3AD203B41FA5}">
                      <a16:colId xmlns:a16="http://schemas.microsoft.com/office/drawing/2014/main" xmlns="" val="20001"/>
                    </a:ext>
                  </a:extLst>
                </a:gridCol>
              </a:tblGrid>
              <a:tr h="329691">
                <a:tc gridSpan="2">
                  <a:txBody>
                    <a:bodyPr/>
                    <a:lstStyle/>
                    <a:p>
                      <a:pPr algn="ctr" fontAlgn="ctr"/>
                      <a:r>
                        <a:rPr lang="es-PE" sz="1600" b="1" u="none" strike="noStrike" dirty="0">
                          <a:solidFill>
                            <a:schemeClr val="bg2"/>
                          </a:solidFill>
                          <a:effectLst/>
                        </a:rPr>
                        <a:t>LA</a:t>
                      </a:r>
                      <a:r>
                        <a:rPr lang="es-PE" sz="1600" b="1" u="none" strike="noStrike" baseline="0" dirty="0">
                          <a:solidFill>
                            <a:schemeClr val="bg2"/>
                          </a:solidFill>
                          <a:effectLst/>
                        </a:rPr>
                        <a:t> LIBERTAD</a:t>
                      </a:r>
                      <a:endParaRPr lang="es-PE" sz="1600" b="1" i="0" u="none" strike="noStrike" dirty="0">
                        <a:solidFill>
                          <a:schemeClr val="bg2"/>
                        </a:solidFill>
                        <a:effectLst/>
                        <a:latin typeface="Calibri" panose="020F0502020204030204" pitchFamily="34" charset="0"/>
                      </a:endParaRPr>
                    </a:p>
                  </a:txBody>
                  <a:tcPr marL="9525" marR="9525" marT="9525" marB="0" anchor="ctr">
                    <a:solidFill>
                      <a:schemeClr val="accent2"/>
                    </a:solidFill>
                  </a:tcPr>
                </a:tc>
                <a:tc hMerge="1">
                  <a:txBody>
                    <a:bodyPr/>
                    <a:lstStyle/>
                    <a:p>
                      <a:endParaRPr lang="es-PE"/>
                    </a:p>
                  </a:txBody>
                  <a:tcPr/>
                </a:tc>
                <a:extLst>
                  <a:ext uri="{0D108BD9-81ED-4DB2-BD59-A6C34878D82A}">
                    <a16:rowId xmlns:a16="http://schemas.microsoft.com/office/drawing/2014/main" xmlns="" val="10000"/>
                  </a:ext>
                </a:extLst>
              </a:tr>
              <a:tr h="329691">
                <a:tc>
                  <a:txBody>
                    <a:bodyPr/>
                    <a:lstStyle/>
                    <a:p>
                      <a:pPr algn="l" fontAlgn="ctr"/>
                      <a:r>
                        <a:rPr lang="es-PE" sz="1600" u="none" strike="noStrike" dirty="0">
                          <a:solidFill>
                            <a:schemeClr val="bg2"/>
                          </a:solidFill>
                          <a:effectLst/>
                          <a:latin typeface="+mn-lt"/>
                        </a:rPr>
                        <a:t>Inversiones OxI</a:t>
                      </a:r>
                      <a:endParaRPr lang="es-PE" sz="1600" b="0" i="0" u="none" strike="noStrike" dirty="0">
                        <a:solidFill>
                          <a:schemeClr val="bg2"/>
                        </a:solidFill>
                        <a:effectLst/>
                        <a:latin typeface="+mn-lt"/>
                      </a:endParaRPr>
                    </a:p>
                  </a:txBody>
                  <a:tcPr marL="9525" marR="9525" marT="9525" marB="0" anchor="ctr">
                    <a:noFill/>
                  </a:tcPr>
                </a:tc>
                <a:tc>
                  <a:txBody>
                    <a:bodyPr/>
                    <a:lstStyle/>
                    <a:p>
                      <a:pPr algn="r" fontAlgn="ctr"/>
                      <a:r>
                        <a:rPr lang="es-PE" sz="1600" b="0" i="0" u="none" strike="noStrike" dirty="0">
                          <a:solidFill>
                            <a:schemeClr val="bg2"/>
                          </a:solidFill>
                          <a:effectLst/>
                          <a:latin typeface="+mn-lt"/>
                        </a:rPr>
                        <a:t>205.2</a:t>
                      </a:r>
                    </a:p>
                  </a:txBody>
                  <a:tcPr marL="9525" marR="9525" marT="9525" marB="0" anchor="ctr">
                    <a:noFill/>
                  </a:tcPr>
                </a:tc>
                <a:extLst>
                  <a:ext uri="{0D108BD9-81ED-4DB2-BD59-A6C34878D82A}">
                    <a16:rowId xmlns:a16="http://schemas.microsoft.com/office/drawing/2014/main" xmlns="" val="10001"/>
                  </a:ext>
                </a:extLst>
              </a:tr>
              <a:tr h="329691">
                <a:tc>
                  <a:txBody>
                    <a:bodyPr/>
                    <a:lstStyle/>
                    <a:p>
                      <a:pPr algn="l" fontAlgn="ctr"/>
                      <a:r>
                        <a:rPr lang="es-PE" sz="1600" u="none" strike="noStrike" dirty="0">
                          <a:solidFill>
                            <a:schemeClr val="bg2"/>
                          </a:solidFill>
                          <a:effectLst/>
                          <a:latin typeface="+mn-lt"/>
                        </a:rPr>
                        <a:t>Recursos para OxI</a:t>
                      </a:r>
                      <a:endParaRPr lang="es-PE" sz="1600" b="0" i="0" u="none" strike="noStrike" dirty="0">
                        <a:solidFill>
                          <a:schemeClr val="bg2"/>
                        </a:solidFill>
                        <a:effectLst/>
                        <a:latin typeface="+mn-lt"/>
                      </a:endParaRPr>
                    </a:p>
                  </a:txBody>
                  <a:tcPr marL="9525" marR="9525" marT="9525" marB="0" anchor="ctr"/>
                </a:tc>
                <a:tc>
                  <a:txBody>
                    <a:bodyPr/>
                    <a:lstStyle/>
                    <a:p>
                      <a:pPr algn="r" fontAlgn="ctr"/>
                      <a:r>
                        <a:rPr lang="es-PE" sz="1600" b="0" i="0" u="none" strike="noStrike" dirty="0">
                          <a:solidFill>
                            <a:schemeClr val="bg2"/>
                          </a:solidFill>
                          <a:effectLst/>
                          <a:latin typeface="+mn-lt"/>
                        </a:rPr>
                        <a:t>761.1</a:t>
                      </a:r>
                    </a:p>
                  </a:txBody>
                  <a:tcPr marL="9525" marR="9525" marT="9525" marB="0" anchor="ctr"/>
                </a:tc>
                <a:extLst>
                  <a:ext uri="{0D108BD9-81ED-4DB2-BD59-A6C34878D82A}">
                    <a16:rowId xmlns:a16="http://schemas.microsoft.com/office/drawing/2014/main" xmlns="" val="10002"/>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78714245"/>
              </p:ext>
            </p:extLst>
          </p:nvPr>
        </p:nvGraphicFramePr>
        <p:xfrm>
          <a:off x="1075285" y="4383940"/>
          <a:ext cx="3026229" cy="989073"/>
        </p:xfrm>
        <a:graphic>
          <a:graphicData uri="http://schemas.openxmlformats.org/drawingml/2006/table">
            <a:tbl>
              <a:tblPr>
                <a:tableStyleId>{5C22544A-7EE6-4342-B048-85BDC9FD1C3A}</a:tableStyleId>
              </a:tblPr>
              <a:tblGrid>
                <a:gridCol w="1959429">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tblGrid>
              <a:tr h="329691">
                <a:tc gridSpan="2">
                  <a:txBody>
                    <a:bodyPr/>
                    <a:lstStyle/>
                    <a:p>
                      <a:pPr algn="ctr" fontAlgn="ctr"/>
                      <a:r>
                        <a:rPr lang="es-PE" sz="1600" b="1" u="none" strike="noStrike" dirty="0">
                          <a:solidFill>
                            <a:schemeClr val="bg2"/>
                          </a:solidFill>
                          <a:effectLst/>
                        </a:rPr>
                        <a:t>PIURA</a:t>
                      </a:r>
                      <a:endParaRPr lang="es-PE" sz="1600" b="1" i="0" u="none" strike="noStrike" dirty="0">
                        <a:solidFill>
                          <a:schemeClr val="bg2"/>
                        </a:solidFill>
                        <a:effectLst/>
                        <a:latin typeface="Calibri" panose="020F0502020204030204" pitchFamily="34" charset="0"/>
                      </a:endParaRPr>
                    </a:p>
                  </a:txBody>
                  <a:tcPr marL="9525" marR="9525" marT="9525" marB="0" anchor="ctr">
                    <a:solidFill>
                      <a:schemeClr val="accent2"/>
                    </a:solidFill>
                  </a:tcPr>
                </a:tc>
                <a:tc hMerge="1">
                  <a:txBody>
                    <a:bodyPr/>
                    <a:lstStyle/>
                    <a:p>
                      <a:endParaRPr lang="es-PE"/>
                    </a:p>
                  </a:txBody>
                  <a:tcPr/>
                </a:tc>
                <a:extLst>
                  <a:ext uri="{0D108BD9-81ED-4DB2-BD59-A6C34878D82A}">
                    <a16:rowId xmlns:a16="http://schemas.microsoft.com/office/drawing/2014/main" xmlns="" val="10000"/>
                  </a:ext>
                </a:extLst>
              </a:tr>
              <a:tr h="329691">
                <a:tc>
                  <a:txBody>
                    <a:bodyPr/>
                    <a:lstStyle/>
                    <a:p>
                      <a:pPr algn="l" fontAlgn="ctr"/>
                      <a:r>
                        <a:rPr lang="es-PE" sz="1600" u="none" strike="noStrike" dirty="0">
                          <a:solidFill>
                            <a:schemeClr val="bg2"/>
                          </a:solidFill>
                          <a:effectLst/>
                          <a:latin typeface="+mn-lt"/>
                        </a:rPr>
                        <a:t>Inversiones OxI</a:t>
                      </a:r>
                      <a:endParaRPr lang="es-PE" sz="1600" b="0" i="0" u="none" strike="noStrike" dirty="0">
                        <a:solidFill>
                          <a:schemeClr val="bg2"/>
                        </a:solidFill>
                        <a:effectLst/>
                        <a:latin typeface="+mn-lt"/>
                      </a:endParaRPr>
                    </a:p>
                  </a:txBody>
                  <a:tcPr marL="9525" marR="9525" marT="9525" marB="0" anchor="ctr">
                    <a:noFill/>
                  </a:tcPr>
                </a:tc>
                <a:tc>
                  <a:txBody>
                    <a:bodyPr/>
                    <a:lstStyle/>
                    <a:p>
                      <a:pPr algn="r" fontAlgn="ctr"/>
                      <a:r>
                        <a:rPr lang="es-PE" sz="1600" b="0" i="0" u="none" strike="noStrike" dirty="0">
                          <a:solidFill>
                            <a:schemeClr val="bg2"/>
                          </a:solidFill>
                          <a:effectLst/>
                          <a:latin typeface="+mn-lt"/>
                        </a:rPr>
                        <a:t>480.4</a:t>
                      </a:r>
                    </a:p>
                  </a:txBody>
                  <a:tcPr marL="9525" marR="9525" marT="9525" marB="0" anchor="ctr">
                    <a:noFill/>
                  </a:tcPr>
                </a:tc>
                <a:extLst>
                  <a:ext uri="{0D108BD9-81ED-4DB2-BD59-A6C34878D82A}">
                    <a16:rowId xmlns:a16="http://schemas.microsoft.com/office/drawing/2014/main" xmlns="" val="10001"/>
                  </a:ext>
                </a:extLst>
              </a:tr>
              <a:tr h="329691">
                <a:tc>
                  <a:txBody>
                    <a:bodyPr/>
                    <a:lstStyle/>
                    <a:p>
                      <a:pPr algn="l" fontAlgn="ctr"/>
                      <a:r>
                        <a:rPr lang="es-PE" sz="1600" u="none" strike="noStrike" dirty="0">
                          <a:solidFill>
                            <a:schemeClr val="bg2"/>
                          </a:solidFill>
                          <a:effectLst/>
                          <a:latin typeface="+mn-lt"/>
                        </a:rPr>
                        <a:t>Recursos para OxI</a:t>
                      </a:r>
                      <a:endParaRPr lang="es-PE" sz="1600" b="0" i="0" u="none" strike="noStrike" dirty="0">
                        <a:solidFill>
                          <a:schemeClr val="bg2"/>
                        </a:solidFill>
                        <a:effectLst/>
                        <a:latin typeface="+mn-lt"/>
                      </a:endParaRPr>
                    </a:p>
                  </a:txBody>
                  <a:tcPr marL="9525" marR="9525" marT="9525" marB="0" anchor="ctr"/>
                </a:tc>
                <a:tc>
                  <a:txBody>
                    <a:bodyPr/>
                    <a:lstStyle/>
                    <a:p>
                      <a:pPr algn="r" fontAlgn="ctr"/>
                      <a:r>
                        <a:rPr lang="es-PE" sz="1600" b="0" i="0" u="none" strike="noStrike" dirty="0">
                          <a:solidFill>
                            <a:schemeClr val="bg2"/>
                          </a:solidFill>
                          <a:effectLst/>
                          <a:latin typeface="+mn-lt"/>
                        </a:rPr>
                        <a:t>737.2</a:t>
                      </a:r>
                    </a:p>
                  </a:txBody>
                  <a:tcPr marL="9525" marR="9525" marT="9525" marB="0" anchor="ctr"/>
                </a:tc>
                <a:extLst>
                  <a:ext uri="{0D108BD9-81ED-4DB2-BD59-A6C34878D82A}">
                    <a16:rowId xmlns:a16="http://schemas.microsoft.com/office/drawing/2014/main" xmlns=""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33281806"/>
              </p:ext>
            </p:extLst>
          </p:nvPr>
        </p:nvGraphicFramePr>
        <p:xfrm>
          <a:off x="5061856" y="4383942"/>
          <a:ext cx="3026229" cy="989070"/>
        </p:xfrm>
        <a:graphic>
          <a:graphicData uri="http://schemas.openxmlformats.org/drawingml/2006/table">
            <a:tbl>
              <a:tblPr>
                <a:tableStyleId>{5C22544A-7EE6-4342-B048-85BDC9FD1C3A}</a:tableStyleId>
              </a:tblPr>
              <a:tblGrid>
                <a:gridCol w="1956181">
                  <a:extLst>
                    <a:ext uri="{9D8B030D-6E8A-4147-A177-3AD203B41FA5}">
                      <a16:colId xmlns:a16="http://schemas.microsoft.com/office/drawing/2014/main" xmlns="" val="20000"/>
                    </a:ext>
                  </a:extLst>
                </a:gridCol>
                <a:gridCol w="1070048">
                  <a:extLst>
                    <a:ext uri="{9D8B030D-6E8A-4147-A177-3AD203B41FA5}">
                      <a16:colId xmlns:a16="http://schemas.microsoft.com/office/drawing/2014/main" xmlns="" val="20001"/>
                    </a:ext>
                  </a:extLst>
                </a:gridCol>
              </a:tblGrid>
              <a:tr h="329690">
                <a:tc gridSpan="2">
                  <a:txBody>
                    <a:bodyPr/>
                    <a:lstStyle/>
                    <a:p>
                      <a:pPr algn="ctr" fontAlgn="ctr"/>
                      <a:r>
                        <a:rPr lang="es-PE" sz="1600" b="1" u="none" strike="noStrike" dirty="0">
                          <a:solidFill>
                            <a:schemeClr val="bg2"/>
                          </a:solidFill>
                          <a:effectLst/>
                        </a:rPr>
                        <a:t>TUMBES</a:t>
                      </a:r>
                      <a:endParaRPr lang="es-PE" sz="1600" b="1" i="0" u="none" strike="noStrike" dirty="0">
                        <a:solidFill>
                          <a:schemeClr val="bg2"/>
                        </a:solidFill>
                        <a:effectLst/>
                        <a:latin typeface="Calibri" panose="020F0502020204030204" pitchFamily="34" charset="0"/>
                      </a:endParaRPr>
                    </a:p>
                  </a:txBody>
                  <a:tcPr marL="9525" marR="9525" marT="9525" marB="0" anchor="ctr">
                    <a:solidFill>
                      <a:schemeClr val="accent2"/>
                    </a:solidFill>
                  </a:tcPr>
                </a:tc>
                <a:tc hMerge="1">
                  <a:txBody>
                    <a:bodyPr/>
                    <a:lstStyle/>
                    <a:p>
                      <a:endParaRPr lang="es-PE"/>
                    </a:p>
                  </a:txBody>
                  <a:tcPr/>
                </a:tc>
                <a:extLst>
                  <a:ext uri="{0D108BD9-81ED-4DB2-BD59-A6C34878D82A}">
                    <a16:rowId xmlns:a16="http://schemas.microsoft.com/office/drawing/2014/main" xmlns="" val="10000"/>
                  </a:ext>
                </a:extLst>
              </a:tr>
              <a:tr h="329690">
                <a:tc>
                  <a:txBody>
                    <a:bodyPr/>
                    <a:lstStyle/>
                    <a:p>
                      <a:pPr algn="l" fontAlgn="ctr"/>
                      <a:r>
                        <a:rPr lang="es-PE" sz="1600" u="none" strike="noStrike" dirty="0">
                          <a:solidFill>
                            <a:schemeClr val="bg2"/>
                          </a:solidFill>
                          <a:effectLst/>
                        </a:rPr>
                        <a:t>Inversiones OxI</a:t>
                      </a:r>
                      <a:endParaRPr lang="es-PE" sz="1600" b="0" i="0" u="none" strike="noStrike" dirty="0">
                        <a:solidFill>
                          <a:schemeClr val="bg2"/>
                        </a:solidFill>
                        <a:effectLst/>
                        <a:latin typeface="Calibri" panose="020F0502020204030204" pitchFamily="34" charset="0"/>
                      </a:endParaRPr>
                    </a:p>
                  </a:txBody>
                  <a:tcPr marL="9525" marR="9525" marT="9525" marB="0" anchor="ctr">
                    <a:noFill/>
                  </a:tcPr>
                </a:tc>
                <a:tc>
                  <a:txBody>
                    <a:bodyPr/>
                    <a:lstStyle/>
                    <a:p>
                      <a:pPr algn="r" fontAlgn="ctr"/>
                      <a:r>
                        <a:rPr lang="es-PE" sz="1600" u="none" strike="noStrike" dirty="0">
                          <a:solidFill>
                            <a:schemeClr val="bg2"/>
                          </a:solidFill>
                          <a:effectLst/>
                        </a:rPr>
                        <a:t>0.0</a:t>
                      </a:r>
                      <a:endParaRPr lang="es-PE" sz="1600" b="0" i="0" u="none" strike="noStrike" dirty="0">
                        <a:solidFill>
                          <a:schemeClr val="bg2"/>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01"/>
                  </a:ext>
                </a:extLst>
              </a:tr>
              <a:tr h="329690">
                <a:tc>
                  <a:txBody>
                    <a:bodyPr/>
                    <a:lstStyle/>
                    <a:p>
                      <a:pPr algn="l" fontAlgn="ctr"/>
                      <a:r>
                        <a:rPr lang="es-PE" sz="1600" u="none" strike="noStrike" dirty="0">
                          <a:solidFill>
                            <a:schemeClr val="bg2"/>
                          </a:solidFill>
                          <a:effectLst/>
                        </a:rPr>
                        <a:t>Recursos para OxI</a:t>
                      </a:r>
                      <a:endParaRPr lang="es-PE" sz="1600" b="0" i="0" u="none" strike="noStrike" dirty="0">
                        <a:solidFill>
                          <a:schemeClr val="bg2"/>
                        </a:solidFill>
                        <a:effectLst/>
                        <a:latin typeface="Calibri" panose="020F0502020204030204" pitchFamily="34" charset="0"/>
                      </a:endParaRPr>
                    </a:p>
                  </a:txBody>
                  <a:tcPr marL="9525" marR="9525" marT="9525" marB="0" anchor="ctr"/>
                </a:tc>
                <a:tc>
                  <a:txBody>
                    <a:bodyPr/>
                    <a:lstStyle/>
                    <a:p>
                      <a:pPr algn="r" fontAlgn="ctr"/>
                      <a:r>
                        <a:rPr lang="es-PE" sz="1600" u="none" strike="noStrike" dirty="0">
                          <a:solidFill>
                            <a:schemeClr val="bg2"/>
                          </a:solidFill>
                          <a:effectLst/>
                        </a:rPr>
                        <a:t>        315.0 </a:t>
                      </a:r>
                      <a:endParaRPr lang="es-PE" sz="1600" b="0" i="0" u="none" strike="noStrike" dirty="0">
                        <a:solidFill>
                          <a:schemeClr val="bg2"/>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bl>
          </a:graphicData>
        </a:graphic>
      </p:graphicFrame>
      <p:sp>
        <p:nvSpPr>
          <p:cNvPr id="9"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616579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380"/>
            <a:ext cx="8229600" cy="860400"/>
          </a:xfrm>
        </p:spPr>
        <p:txBody>
          <a:bodyPr/>
          <a:lstStyle/>
          <a:p>
            <a:r>
              <a:rPr lang="es-PE" dirty="0"/>
              <a:t>Situación OxI en la reconstrucción</a:t>
            </a:r>
          </a:p>
        </p:txBody>
      </p:sp>
      <p:sp>
        <p:nvSpPr>
          <p:cNvPr id="8" name="Rectangle 7"/>
          <p:cNvSpPr/>
          <p:nvPr/>
        </p:nvSpPr>
        <p:spPr>
          <a:xfrm>
            <a:off x="2667000" y="1268134"/>
            <a:ext cx="3810000" cy="742208"/>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indent="-257175" algn="ctr"/>
            <a:r>
              <a:rPr lang="es-PE" sz="1600" b="1" dirty="0"/>
              <a:t>Autoridad para la Reconstrucción con Cambios (ARCC)</a:t>
            </a:r>
          </a:p>
        </p:txBody>
      </p:sp>
      <p:sp>
        <p:nvSpPr>
          <p:cNvPr id="3" name="Content Placeholder 2"/>
          <p:cNvSpPr>
            <a:spLocks noGrp="1"/>
          </p:cNvSpPr>
          <p:nvPr>
            <p:ph idx="1"/>
          </p:nvPr>
        </p:nvSpPr>
        <p:spPr>
          <a:xfrm>
            <a:off x="3385458" y="2291444"/>
            <a:ext cx="4332516" cy="576943"/>
          </a:xfrm>
          <a:solidFill>
            <a:schemeClr val="accent4"/>
          </a:solidFill>
        </p:spPr>
        <p:txBody>
          <a:bodyPr anchor="ctr"/>
          <a:lstStyle/>
          <a:p>
            <a:pPr lvl="0" indent="-257175"/>
            <a:r>
              <a:rPr lang="es-PE" sz="1600" dirty="0"/>
              <a:t>Hospital de Huarmey y Recuay.</a:t>
            </a:r>
          </a:p>
        </p:txBody>
      </p:sp>
      <p:sp>
        <p:nvSpPr>
          <p:cNvPr id="5" name="Pentagon 4"/>
          <p:cNvSpPr/>
          <p:nvPr/>
        </p:nvSpPr>
        <p:spPr>
          <a:xfrm>
            <a:off x="1426029" y="2291442"/>
            <a:ext cx="1752600" cy="576945"/>
          </a:xfrm>
          <a:prstGeom prst="homePlate">
            <a:avLst>
              <a:gd name="adj" fmla="val 15217"/>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ANCASH</a:t>
            </a:r>
          </a:p>
        </p:txBody>
      </p:sp>
      <p:sp>
        <p:nvSpPr>
          <p:cNvPr id="11" name="Pentagon 10"/>
          <p:cNvSpPr/>
          <p:nvPr/>
        </p:nvSpPr>
        <p:spPr>
          <a:xfrm>
            <a:off x="1426029" y="2999013"/>
            <a:ext cx="1752600" cy="576945"/>
          </a:xfrm>
          <a:prstGeom prst="homePlate">
            <a:avLst>
              <a:gd name="adj" fmla="val 15217"/>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ICA</a:t>
            </a:r>
          </a:p>
        </p:txBody>
      </p:sp>
      <p:sp>
        <p:nvSpPr>
          <p:cNvPr id="12" name="Pentagon 11"/>
          <p:cNvSpPr/>
          <p:nvPr/>
        </p:nvSpPr>
        <p:spPr>
          <a:xfrm>
            <a:off x="1426029" y="3706584"/>
            <a:ext cx="1752600" cy="576945"/>
          </a:xfrm>
          <a:prstGeom prst="homePlate">
            <a:avLst>
              <a:gd name="adj" fmla="val 15217"/>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LIMA</a:t>
            </a:r>
          </a:p>
        </p:txBody>
      </p:sp>
      <p:sp>
        <p:nvSpPr>
          <p:cNvPr id="13" name="Pentagon 12"/>
          <p:cNvSpPr/>
          <p:nvPr/>
        </p:nvSpPr>
        <p:spPr>
          <a:xfrm>
            <a:off x="1426029" y="4414155"/>
            <a:ext cx="1752600" cy="576945"/>
          </a:xfrm>
          <a:prstGeom prst="homePlate">
            <a:avLst>
              <a:gd name="adj" fmla="val 15217"/>
            </a:avLst>
          </a:prstGeom>
          <a:solidFill>
            <a:schemeClr val="bg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b="1" dirty="0">
                <a:solidFill>
                  <a:schemeClr val="tx2"/>
                </a:solidFill>
              </a:rPr>
              <a:t>LA LIBERTAD</a:t>
            </a:r>
          </a:p>
        </p:txBody>
      </p:sp>
      <p:sp>
        <p:nvSpPr>
          <p:cNvPr id="14" name="Content Placeholder 2"/>
          <p:cNvSpPr txBox="1">
            <a:spLocks/>
          </p:cNvSpPr>
          <p:nvPr/>
        </p:nvSpPr>
        <p:spPr>
          <a:xfrm>
            <a:off x="3385457" y="4414154"/>
            <a:ext cx="4332516" cy="576945"/>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r>
              <a:rPr lang="es-PE" sz="1600" dirty="0"/>
              <a:t>Quebrada San Idelfonso.</a:t>
            </a:r>
          </a:p>
        </p:txBody>
      </p:sp>
      <p:sp>
        <p:nvSpPr>
          <p:cNvPr id="15" name="Content Placeholder 2"/>
          <p:cNvSpPr txBox="1">
            <a:spLocks/>
          </p:cNvSpPr>
          <p:nvPr/>
        </p:nvSpPr>
        <p:spPr>
          <a:xfrm>
            <a:off x="3385459" y="2999013"/>
            <a:ext cx="4332516" cy="576945"/>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r>
              <a:rPr lang="es-PE" sz="1600" dirty="0"/>
              <a:t>Hospital de Parcona.</a:t>
            </a:r>
          </a:p>
        </p:txBody>
      </p:sp>
      <p:sp>
        <p:nvSpPr>
          <p:cNvPr id="16" name="Content Placeholder 2"/>
          <p:cNvSpPr txBox="1">
            <a:spLocks/>
          </p:cNvSpPr>
          <p:nvPr/>
        </p:nvSpPr>
        <p:spPr>
          <a:xfrm>
            <a:off x="3385456" y="3706583"/>
            <a:ext cx="4332516" cy="576945"/>
          </a:xfrm>
          <a:prstGeom prst="rect">
            <a:avLst/>
          </a:prstGeom>
          <a:solidFill>
            <a:schemeClr val="accent4"/>
          </a:solidFill>
        </p:spPr>
        <p:txBody>
          <a:bodyPr vert="horz" lIns="0" tIns="0" rIns="0" bIns="0" rtlCol="0" anchor="ctr"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257175"/>
            <a:r>
              <a:rPr lang="es-PE" sz="1600" dirty="0"/>
              <a:t>Zonas afectadas por el río Huaycoloro.</a:t>
            </a:r>
          </a:p>
        </p:txBody>
      </p:sp>
      <p:sp>
        <p:nvSpPr>
          <p:cNvPr id="17" name="Rounded Rectangle 16"/>
          <p:cNvSpPr/>
          <p:nvPr/>
        </p:nvSpPr>
        <p:spPr>
          <a:xfrm>
            <a:off x="1817914" y="5247939"/>
            <a:ext cx="5508171" cy="73183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PE" sz="1600" dirty="0">
                <a:solidFill>
                  <a:schemeClr val="bg2"/>
                </a:solidFill>
              </a:rPr>
              <a:t>NO EXISTEN COMPROMISOS FORMALES EN OxI PARA LA RECONSTRUCCIÓN</a:t>
            </a:r>
          </a:p>
        </p:txBody>
      </p:sp>
      <p:sp>
        <p:nvSpPr>
          <p:cNvPr id="18" name="Footer Placeholder 2"/>
          <p:cNvSpPr>
            <a:spLocks noGrp="1"/>
          </p:cNvSpPr>
          <p:nvPr>
            <p:ph type="ftr" sz="quarter" idx="4294967295"/>
          </p:nvPr>
        </p:nvSpPr>
        <p:spPr>
          <a:xfrm>
            <a:off x="3125972" y="6415200"/>
            <a:ext cx="2860158" cy="201600"/>
          </a:xfrm>
          <a:prstGeom prst="rect">
            <a:avLst/>
          </a:prstGeom>
        </p:spPr>
        <p:txBody>
          <a:bodyPr anchor="ctr"/>
          <a:lstStyle/>
          <a:p>
            <a:pPr algn="ctr"/>
            <a:r>
              <a:rPr lang="en-US" sz="1100" dirty="0">
                <a:latin typeface="Arial (Body)"/>
              </a:rPr>
              <a:t>Obras por Impuestos</a:t>
            </a:r>
          </a:p>
        </p:txBody>
      </p:sp>
    </p:spTree>
    <p:extLst>
      <p:ext uri="{BB962C8B-B14F-4D97-AF65-F5344CB8AC3E}">
        <p14:creationId xmlns:p14="http://schemas.microsoft.com/office/powerpoint/2010/main" val="417819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EY PPT_2007 Regular scree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Custom 1">
      <a:dk1>
        <a:srgbClr val="000000"/>
      </a:dk1>
      <a:lt1>
        <a:srgbClr val="808080"/>
      </a:lt1>
      <a:dk2>
        <a:srgbClr val="FFFFFF"/>
      </a:dk2>
      <a:lt2>
        <a:srgbClr val="80808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Custom 2">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Custom 4">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EY PPT_2010 Regular scree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CustomMKOP.xml><?xml version="1.0" encoding="utf-8"?>
<Properties xmlns="http://schemas.openxmlformats.org/officeDocument/2006/custom-properties" xmlns:vt="http://schemas.openxmlformats.org/officeDocument/2006/docPropsVTypes">
  <property fmtid="{D5CDD505-2E9C-101B-9397-08002B2CF9AE}" pid="2" name="MKProdID">
    <vt:lpwstr>ZMOutlook</vt:lpwstr>
  </property>
  <property fmtid="{D5CDD505-2E9C-101B-9397-08002B2CF9AE}" pid="3" name="SizeBefore">
    <vt:lpwstr>3445721</vt:lpwstr>
  </property>
  <property fmtid="{D5CDD505-2E9C-101B-9397-08002B2CF9AE}" pid="4" name="OptimizationTime">
    <vt:lpwstr>20171112_1927</vt:lpwstr>
  </property>
</Properties>
</file>

<file path=docProps/app.xml><?xml version="1.0" encoding="utf-8"?>
<Properties xmlns="http://schemas.openxmlformats.org/officeDocument/2006/extended-properties" xmlns:vt="http://schemas.openxmlformats.org/officeDocument/2006/docPropsVTypes">
  <Template/>
  <TotalTime>6709</TotalTime>
  <Words>1534</Words>
  <Application>Microsoft Office PowerPoint</Application>
  <PresentationFormat>On-screen Show (4:3)</PresentationFormat>
  <Paragraphs>217</Paragraphs>
  <Slides>16</Slides>
  <Notes>12</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16</vt:i4>
      </vt:variant>
    </vt:vector>
  </HeadingPairs>
  <TitlesOfParts>
    <vt:vector size="24" baseType="lpstr">
      <vt:lpstr>Arial</vt:lpstr>
      <vt:lpstr>Arial (Body)</vt:lpstr>
      <vt:lpstr>Calibri</vt:lpstr>
      <vt:lpstr>EY PPT_2007 Regular screen</vt:lpstr>
      <vt:lpstr>EY light projection</vt:lpstr>
      <vt:lpstr>EY dark print</vt:lpstr>
      <vt:lpstr>EY dark projection</vt:lpstr>
      <vt:lpstr>EY PPT_2010 Regular screen</vt:lpstr>
      <vt:lpstr>  Obras por Impuestos: Cerrando Brechas   </vt:lpstr>
      <vt:lpstr>Inversiones de 2009 al 2017</vt:lpstr>
      <vt:lpstr>Contribución de OxI al Perú</vt:lpstr>
      <vt:lpstr>Virtudes de OxI</vt:lpstr>
      <vt:lpstr>Situación OxI</vt:lpstr>
      <vt:lpstr>Situación OxI al 2017</vt:lpstr>
      <vt:lpstr>Utilización OxI en las regiones</vt:lpstr>
      <vt:lpstr>Situación OxI al 2017</vt:lpstr>
      <vt:lpstr>Situación OxI en la reconstrucción</vt:lpstr>
      <vt:lpstr>¿Por qué no existen mayores avances?</vt:lpstr>
      <vt:lpstr>1. Oportunidades de mejora</vt:lpstr>
      <vt:lpstr>1. Oportunidades de mejora</vt:lpstr>
      <vt:lpstr>2. Oportunidades de mejora</vt:lpstr>
      <vt:lpstr>2. Oportunidades de mejora</vt:lpstr>
      <vt:lpstr>Oportunidades de mejora</vt:lpstr>
      <vt:lpstr>  Obras por Impuestos: Cerrando Brechas   </vt:lpstr>
    </vt:vector>
  </TitlesOfParts>
  <Company>Ernst &amp; Young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Consideraciones importantes</dc:title>
  <dc:creator>Maria Luisa Gonzalez</dc:creator>
  <cp:lastModifiedBy>Manuel Rivera</cp:lastModifiedBy>
  <cp:revision>615</cp:revision>
  <cp:lastPrinted>2016-03-08T23:28:28Z</cp:lastPrinted>
  <dcterms:created xsi:type="dcterms:W3CDTF">2013-06-21T17:31:19Z</dcterms:created>
  <dcterms:modified xsi:type="dcterms:W3CDTF">2017-11-13T00:25:44Z</dcterms:modified>
</cp:coreProperties>
</file>